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60" r:id="rId2"/>
    <p:sldId id="261" r:id="rId3"/>
    <p:sldId id="265" r:id="rId4"/>
    <p:sldId id="274" r:id="rId5"/>
    <p:sldId id="273" r:id="rId6"/>
    <p:sldId id="268" r:id="rId7"/>
    <p:sldId id="264" r:id="rId8"/>
    <p:sldId id="266" r:id="rId9"/>
    <p:sldId id="278" r:id="rId10"/>
    <p:sldId id="279" r:id="rId11"/>
    <p:sldId id="267" r:id="rId12"/>
    <p:sldId id="280" r:id="rId13"/>
    <p:sldId id="281" r:id="rId14"/>
    <p:sldId id="269" r:id="rId15"/>
    <p:sldId id="282" r:id="rId16"/>
    <p:sldId id="270" r:id="rId17"/>
    <p:sldId id="276" r:id="rId18"/>
    <p:sldId id="262" r:id="rId19"/>
    <p:sldId id="271" r:id="rId20"/>
    <p:sldId id="272" r:id="rId21"/>
    <p:sldId id="263"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CCFF"/>
    <a:srgbClr val="CCFFCC"/>
    <a:srgbClr val="CCCCFF"/>
    <a:srgbClr val="99FF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987" autoAdjust="0"/>
    <p:restoredTop sz="75930" autoAdjust="0"/>
  </p:normalViewPr>
  <p:slideViewPr>
    <p:cSldViewPr snapToGrid="0">
      <p:cViewPr varScale="1">
        <p:scale>
          <a:sx n="87" d="100"/>
          <a:sy n="87" d="100"/>
        </p:scale>
        <p:origin x="1452" y="90"/>
      </p:cViewPr>
      <p:guideLst/>
    </p:cSldViewPr>
  </p:slideViewPr>
  <p:notesTextViewPr>
    <p:cViewPr>
      <p:scale>
        <a:sx n="1" d="1"/>
        <a:sy n="1" d="1"/>
      </p:scale>
      <p:origin x="0" y="0"/>
    </p:cViewPr>
  </p:notesTextViewPr>
  <p:notesViewPr>
    <p:cSldViewPr snapToGrid="0">
      <p:cViewPr varScale="1">
        <p:scale>
          <a:sx n="88" d="100"/>
          <a:sy n="88" d="100"/>
        </p:scale>
        <p:origin x="3822"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A3B6F3-46A9-4415-BBE7-622EA123B0A0}" type="datetimeFigureOut">
              <a:rPr lang="en-AU" smtClean="0"/>
              <a:t>4/05/2022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C05041-5BC4-434F-8198-227D0AF2D33E}" type="slidenum">
              <a:rPr lang="en-AU" smtClean="0"/>
              <a:t>‹#›</a:t>
            </a:fld>
            <a:endParaRPr lang="en-AU"/>
          </a:p>
        </p:txBody>
      </p:sp>
    </p:spTree>
    <p:extLst>
      <p:ext uri="{BB962C8B-B14F-4D97-AF65-F5344CB8AC3E}">
        <p14:creationId xmlns:p14="http://schemas.microsoft.com/office/powerpoint/2010/main" val="3204699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Blue title: Teacher slides</a:t>
            </a:r>
          </a:p>
          <a:p>
            <a:r>
              <a:rPr lang="en-AU" dirty="0"/>
              <a:t>Black title : Slides to use with resource lessons</a:t>
            </a:r>
          </a:p>
          <a:p>
            <a:r>
              <a:rPr lang="en-AU" dirty="0"/>
              <a:t>                   Video – optional trigger video</a:t>
            </a:r>
          </a:p>
          <a:p>
            <a:endParaRPr lang="en-AU" dirty="0"/>
          </a:p>
        </p:txBody>
      </p:sp>
      <p:sp>
        <p:nvSpPr>
          <p:cNvPr id="4" name="Slide Number Placeholder 3"/>
          <p:cNvSpPr>
            <a:spLocks noGrp="1"/>
          </p:cNvSpPr>
          <p:nvPr>
            <p:ph type="sldNum" sz="quarter" idx="10"/>
          </p:nvPr>
        </p:nvSpPr>
        <p:spPr/>
        <p:txBody>
          <a:bodyPr/>
          <a:lstStyle/>
          <a:p>
            <a:fld id="{7176918A-DF95-454F-947B-5270CD1F7606}" type="slidenum">
              <a:rPr lang="en-AU" smtClean="0"/>
              <a:t>1</a:t>
            </a:fld>
            <a:endParaRPr lang="en-AU"/>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1725" y="4811485"/>
            <a:ext cx="537811" cy="458907"/>
          </a:xfrm>
          <a:prstGeom prst="rect">
            <a:avLst/>
          </a:prstGeom>
        </p:spPr>
      </p:pic>
    </p:spTree>
    <p:extLst>
      <p:ext uri="{BB962C8B-B14F-4D97-AF65-F5344CB8AC3E}">
        <p14:creationId xmlns:p14="http://schemas.microsoft.com/office/powerpoint/2010/main" val="26971908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24C05041-5BC4-434F-8198-227D0AF2D33E}" type="slidenum">
              <a:rPr lang="en-AU" smtClean="0"/>
              <a:t>10</a:t>
            </a:fld>
            <a:endParaRPr lang="en-AU"/>
          </a:p>
        </p:txBody>
      </p:sp>
    </p:spTree>
    <p:extLst>
      <p:ext uri="{BB962C8B-B14F-4D97-AF65-F5344CB8AC3E}">
        <p14:creationId xmlns:p14="http://schemas.microsoft.com/office/powerpoint/2010/main" val="35539956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AU" sz="1200" dirty="0" smtClean="0">
                <a:cs typeface="Arial" panose="020B0604020202020204" pitchFamily="34" charset="0"/>
              </a:rPr>
              <a:t>Page 99-103</a:t>
            </a:r>
            <a:endParaRPr lang="en-AU" dirty="0" smtClean="0"/>
          </a:p>
          <a:p>
            <a:pPr marL="228600" indent="-228600">
              <a:buAutoNum type="arabicPeriod"/>
            </a:pPr>
            <a:r>
              <a:rPr lang="en-AU" dirty="0" smtClean="0"/>
              <a:t>Remind </a:t>
            </a:r>
            <a:r>
              <a:rPr lang="en-AU" dirty="0"/>
              <a:t>students re: shared classroom environment agreements (i.e. safe and supportive); in addition to road trauma and procedure if material presented triggers an emotional response etc. [Road Trauma Council WA available].</a:t>
            </a:r>
          </a:p>
          <a:p>
            <a:pPr marL="228600" indent="-228600">
              <a:buAutoNum type="arabicPeriod"/>
            </a:pPr>
            <a:r>
              <a:rPr lang="en-AU" dirty="0"/>
              <a:t>Mention lesson learning intention</a:t>
            </a:r>
          </a:p>
          <a:p>
            <a:pPr marL="228600" indent="-228600">
              <a:buAutoNum type="arabicPeriod"/>
            </a:pPr>
            <a:r>
              <a:rPr lang="en-AU" dirty="0"/>
              <a:t>View video to engage students into the lesson and trigger discussion on the following slide. </a:t>
            </a:r>
          </a:p>
          <a:p>
            <a:pPr marL="685800" lvl="1" indent="-228600">
              <a:buAutoNum type="arabicPeriod"/>
            </a:pPr>
            <a:r>
              <a:rPr lang="en-AU" dirty="0"/>
              <a:t>Q. What key messages where highlighted in the video in relation to driving behaviours?</a:t>
            </a:r>
          </a:p>
          <a:p>
            <a:pPr marL="0" indent="0">
              <a:buNone/>
            </a:pPr>
            <a:r>
              <a:rPr lang="en-AU" dirty="0"/>
              <a:t>Emphasise that all driver’s have a responsibility to keep themselves and others safe when active as road users. </a:t>
            </a:r>
          </a:p>
          <a:p>
            <a:pPr marL="228600" indent="-228600">
              <a:buAutoNum type="arabicPeriod"/>
            </a:pPr>
            <a:endParaRPr lang="en-AU" dirty="0"/>
          </a:p>
          <a:p>
            <a:pPr marL="0" indent="0">
              <a:buNone/>
            </a:pPr>
            <a:r>
              <a:rPr lang="en-AU" dirty="0"/>
              <a:t> 37 sec</a:t>
            </a:r>
          </a:p>
        </p:txBody>
      </p:sp>
      <p:sp>
        <p:nvSpPr>
          <p:cNvPr id="4" name="Slide Number Placeholder 3"/>
          <p:cNvSpPr>
            <a:spLocks noGrp="1"/>
          </p:cNvSpPr>
          <p:nvPr>
            <p:ph type="sldNum" sz="quarter" idx="5"/>
          </p:nvPr>
        </p:nvSpPr>
        <p:spPr/>
        <p:txBody>
          <a:bodyPr/>
          <a:lstStyle/>
          <a:p>
            <a:fld id="{7176918A-DF95-454F-947B-5270CD1F7606}" type="slidenum">
              <a:rPr lang="en-AU" smtClean="0"/>
              <a:t>11</a:t>
            </a:fld>
            <a:endParaRPr lang="en-AU"/>
          </a:p>
        </p:txBody>
      </p:sp>
    </p:spTree>
    <p:extLst>
      <p:ext uri="{BB962C8B-B14F-4D97-AF65-F5344CB8AC3E}">
        <p14:creationId xmlns:p14="http://schemas.microsoft.com/office/powerpoint/2010/main" val="3944578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Page 106-109 suggested answers</a:t>
            </a:r>
            <a:endParaRPr lang="en-AU" dirty="0"/>
          </a:p>
        </p:txBody>
      </p:sp>
      <p:sp>
        <p:nvSpPr>
          <p:cNvPr id="4" name="Slide Number Placeholder 3"/>
          <p:cNvSpPr>
            <a:spLocks noGrp="1"/>
          </p:cNvSpPr>
          <p:nvPr>
            <p:ph type="sldNum" sz="quarter" idx="10"/>
          </p:nvPr>
        </p:nvSpPr>
        <p:spPr/>
        <p:txBody>
          <a:bodyPr/>
          <a:lstStyle/>
          <a:p>
            <a:fld id="{24C05041-5BC4-434F-8198-227D0AF2D33E}" type="slidenum">
              <a:rPr lang="en-AU" smtClean="0"/>
              <a:t>12</a:t>
            </a:fld>
            <a:endParaRPr lang="en-AU"/>
          </a:p>
        </p:txBody>
      </p:sp>
    </p:spTree>
    <p:extLst>
      <p:ext uri="{BB962C8B-B14F-4D97-AF65-F5344CB8AC3E}">
        <p14:creationId xmlns:p14="http://schemas.microsoft.com/office/powerpoint/2010/main" val="3319116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Brainstorm</a:t>
            </a:r>
            <a:endParaRPr lang="en-AU" dirty="0"/>
          </a:p>
        </p:txBody>
      </p:sp>
      <p:sp>
        <p:nvSpPr>
          <p:cNvPr id="4" name="Slide Number Placeholder 3"/>
          <p:cNvSpPr>
            <a:spLocks noGrp="1"/>
          </p:cNvSpPr>
          <p:nvPr>
            <p:ph type="sldNum" sz="quarter" idx="10"/>
          </p:nvPr>
        </p:nvSpPr>
        <p:spPr/>
        <p:txBody>
          <a:bodyPr/>
          <a:lstStyle/>
          <a:p>
            <a:fld id="{24C05041-5BC4-434F-8198-227D0AF2D33E}" type="slidenum">
              <a:rPr lang="en-AU" smtClean="0"/>
              <a:t>13</a:t>
            </a:fld>
            <a:endParaRPr lang="en-AU"/>
          </a:p>
        </p:txBody>
      </p:sp>
    </p:spTree>
    <p:extLst>
      <p:ext uri="{BB962C8B-B14F-4D97-AF65-F5344CB8AC3E}">
        <p14:creationId xmlns:p14="http://schemas.microsoft.com/office/powerpoint/2010/main" val="22887023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Page 108-111</a:t>
            </a:r>
          </a:p>
          <a:p>
            <a:r>
              <a:rPr lang="en-AU" dirty="0" smtClean="0"/>
              <a:t>Brainstorm strategies and then role play! </a:t>
            </a:r>
            <a:endParaRPr lang="en-AU" dirty="0"/>
          </a:p>
        </p:txBody>
      </p:sp>
      <p:sp>
        <p:nvSpPr>
          <p:cNvPr id="4" name="Slide Number Placeholder 3"/>
          <p:cNvSpPr>
            <a:spLocks noGrp="1"/>
          </p:cNvSpPr>
          <p:nvPr>
            <p:ph type="sldNum" sz="quarter" idx="10"/>
          </p:nvPr>
        </p:nvSpPr>
        <p:spPr/>
        <p:txBody>
          <a:bodyPr/>
          <a:lstStyle/>
          <a:p>
            <a:fld id="{24C05041-5BC4-434F-8198-227D0AF2D33E}" type="slidenum">
              <a:rPr lang="en-AU" smtClean="0"/>
              <a:t>14</a:t>
            </a:fld>
            <a:endParaRPr lang="en-AU"/>
          </a:p>
        </p:txBody>
      </p:sp>
    </p:spTree>
    <p:extLst>
      <p:ext uri="{BB962C8B-B14F-4D97-AF65-F5344CB8AC3E}">
        <p14:creationId xmlns:p14="http://schemas.microsoft.com/office/powerpoint/2010/main" val="14667310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Page 111 to</a:t>
            </a:r>
            <a:r>
              <a:rPr lang="en-AU" baseline="0" dirty="0" smtClean="0"/>
              <a:t> allocate to groups </a:t>
            </a:r>
            <a:endParaRPr lang="en-AU" dirty="0"/>
          </a:p>
        </p:txBody>
      </p:sp>
      <p:sp>
        <p:nvSpPr>
          <p:cNvPr id="4" name="Slide Number Placeholder 3"/>
          <p:cNvSpPr>
            <a:spLocks noGrp="1"/>
          </p:cNvSpPr>
          <p:nvPr>
            <p:ph type="sldNum" sz="quarter" idx="10"/>
          </p:nvPr>
        </p:nvSpPr>
        <p:spPr/>
        <p:txBody>
          <a:bodyPr/>
          <a:lstStyle/>
          <a:p>
            <a:fld id="{24C05041-5BC4-434F-8198-227D0AF2D33E}" type="slidenum">
              <a:rPr lang="en-AU" smtClean="0"/>
              <a:t>15</a:t>
            </a:fld>
            <a:endParaRPr lang="en-AU"/>
          </a:p>
        </p:txBody>
      </p:sp>
    </p:spTree>
    <p:extLst>
      <p:ext uri="{BB962C8B-B14F-4D97-AF65-F5344CB8AC3E}">
        <p14:creationId xmlns:p14="http://schemas.microsoft.com/office/powerpoint/2010/main" val="38010001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24C05041-5BC4-434F-8198-227D0AF2D33E}" type="slidenum">
              <a:rPr lang="en-AU" smtClean="0"/>
              <a:t>16</a:t>
            </a:fld>
            <a:endParaRPr lang="en-AU"/>
          </a:p>
        </p:txBody>
      </p:sp>
    </p:spTree>
    <p:extLst>
      <p:ext uri="{BB962C8B-B14F-4D97-AF65-F5344CB8AC3E}">
        <p14:creationId xmlns:p14="http://schemas.microsoft.com/office/powerpoint/2010/main" val="42510220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57200"/>
            <a:ext cx="5486400" cy="3086100"/>
          </a:xfrm>
        </p:spPr>
      </p:sp>
      <p:sp>
        <p:nvSpPr>
          <p:cNvPr id="3" name="Notes Placeholder 2"/>
          <p:cNvSpPr>
            <a:spLocks noGrp="1"/>
          </p:cNvSpPr>
          <p:nvPr>
            <p:ph type="body" idx="1"/>
          </p:nvPr>
        </p:nvSpPr>
        <p:spPr>
          <a:xfrm>
            <a:off x="435429" y="3714749"/>
            <a:ext cx="6128657" cy="4970463"/>
          </a:xfrm>
        </p:spPr>
        <p:txBody>
          <a:bodyPr/>
          <a:lstStyle/>
          <a:p>
            <a:r>
              <a:rPr lang="en-AU" sz="1200" b="0" i="0" kern="1200" dirty="0" smtClean="0">
                <a:solidFill>
                  <a:schemeClr val="tx1"/>
                </a:solidFill>
                <a:effectLst/>
                <a:latin typeface="+mn-lt"/>
                <a:ea typeface="+mn-ea"/>
                <a:cs typeface="+mn-cs"/>
              </a:rPr>
              <a:t>Ref Drive Safe DoT </a:t>
            </a:r>
            <a:r>
              <a:rPr lang="en-AU" sz="1200" b="0" i="0" kern="1200" smtClean="0">
                <a:solidFill>
                  <a:schemeClr val="tx1"/>
                </a:solidFill>
                <a:effectLst/>
                <a:latin typeface="+mn-lt"/>
                <a:ea typeface="+mn-ea"/>
                <a:cs typeface="+mn-cs"/>
              </a:rPr>
              <a:t>pages </a:t>
            </a:r>
            <a:r>
              <a:rPr lang="en-AU" sz="1200" b="0" i="0" kern="1200" smtClean="0">
                <a:solidFill>
                  <a:schemeClr val="tx1"/>
                </a:solidFill>
                <a:effectLst/>
                <a:latin typeface="+mn-lt"/>
                <a:ea typeface="+mn-ea"/>
                <a:cs typeface="+mn-cs"/>
              </a:rPr>
              <a:t>55-56</a:t>
            </a:r>
            <a:endParaRPr lang="en-AU"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7AFD6B4-2E11-4D7E-B885-D55999B8BB24}" type="slidenum">
              <a:rPr lang="en-AU" smtClean="0"/>
              <a:t>17</a:t>
            </a:fld>
            <a:endParaRPr lang="en-AU"/>
          </a:p>
        </p:txBody>
      </p:sp>
    </p:spTree>
    <p:extLst>
      <p:ext uri="{BB962C8B-B14F-4D97-AF65-F5344CB8AC3E}">
        <p14:creationId xmlns:p14="http://schemas.microsoft.com/office/powerpoint/2010/main" val="23671126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A55375F-2AAE-4ED2-A789-4F30C9A3AD20}" type="slidenum">
              <a:rPr lang="en-AU" smtClean="0"/>
              <a:t>22</a:t>
            </a:fld>
            <a:endParaRPr lang="en-AU"/>
          </a:p>
        </p:txBody>
      </p:sp>
    </p:spTree>
    <p:extLst>
      <p:ext uri="{BB962C8B-B14F-4D97-AF65-F5344CB8AC3E}">
        <p14:creationId xmlns:p14="http://schemas.microsoft.com/office/powerpoint/2010/main" val="2230268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AU" sz="1200" dirty="0" smtClean="0">
                <a:cs typeface="Arial" panose="020B0604020202020204" pitchFamily="34" charset="0"/>
              </a:rPr>
              <a:t>Page 99-103</a:t>
            </a:r>
            <a:endParaRPr lang="en-AU" dirty="0" smtClean="0"/>
          </a:p>
          <a:p>
            <a:pPr marL="228600" indent="-228600">
              <a:buAutoNum type="arabicPeriod"/>
            </a:pPr>
            <a:r>
              <a:rPr lang="en-AU" dirty="0" smtClean="0"/>
              <a:t>Remind </a:t>
            </a:r>
            <a:r>
              <a:rPr lang="en-AU" dirty="0"/>
              <a:t>students re: shared classroom environment agreements (i.e. safe and supportive); in addition to road trauma and procedure if material presented triggers an emotional response etc. [Road Trauma Council WA available].</a:t>
            </a:r>
          </a:p>
          <a:p>
            <a:pPr marL="228600" indent="-228600">
              <a:buAutoNum type="arabicPeriod"/>
            </a:pPr>
            <a:r>
              <a:rPr lang="en-AU" dirty="0"/>
              <a:t>Mention lesson learning intention</a:t>
            </a:r>
          </a:p>
          <a:p>
            <a:pPr marL="228600" indent="-228600">
              <a:buAutoNum type="arabicPeriod"/>
            </a:pPr>
            <a:r>
              <a:rPr lang="en-AU" dirty="0"/>
              <a:t>View video to engage students into the lesson and trigger discussion on the following slide. </a:t>
            </a:r>
          </a:p>
          <a:p>
            <a:pPr marL="685800" lvl="1" indent="-228600">
              <a:buAutoNum type="arabicPeriod"/>
            </a:pPr>
            <a:r>
              <a:rPr lang="en-AU" dirty="0"/>
              <a:t>Q. What key messages where highlighted in the video in relation to driving behaviours?</a:t>
            </a:r>
          </a:p>
          <a:p>
            <a:pPr marL="0" indent="0">
              <a:buNone/>
            </a:pPr>
            <a:r>
              <a:rPr lang="en-AU" dirty="0"/>
              <a:t>Emphasise that all driver’s have a responsibility to keep themselves and others safe when active as road users. </a:t>
            </a:r>
          </a:p>
          <a:p>
            <a:pPr marL="228600" indent="-228600">
              <a:buAutoNum type="arabicPeriod"/>
            </a:pPr>
            <a:endParaRPr lang="en-AU" dirty="0"/>
          </a:p>
          <a:p>
            <a:pPr marL="0" indent="0">
              <a:buNone/>
            </a:pPr>
            <a:r>
              <a:rPr lang="en-AU" dirty="0"/>
              <a:t> 37 sec</a:t>
            </a:r>
          </a:p>
        </p:txBody>
      </p:sp>
      <p:sp>
        <p:nvSpPr>
          <p:cNvPr id="4" name="Slide Number Placeholder 3"/>
          <p:cNvSpPr>
            <a:spLocks noGrp="1"/>
          </p:cNvSpPr>
          <p:nvPr>
            <p:ph type="sldNum" sz="quarter" idx="5"/>
          </p:nvPr>
        </p:nvSpPr>
        <p:spPr/>
        <p:txBody>
          <a:bodyPr/>
          <a:lstStyle/>
          <a:p>
            <a:fld id="{7176918A-DF95-454F-947B-5270CD1F7606}" type="slidenum">
              <a:rPr lang="en-AU" smtClean="0"/>
              <a:t>2</a:t>
            </a:fld>
            <a:endParaRPr lang="en-AU"/>
          </a:p>
        </p:txBody>
      </p:sp>
    </p:spTree>
    <p:extLst>
      <p:ext uri="{BB962C8B-B14F-4D97-AF65-F5344CB8AC3E}">
        <p14:creationId xmlns:p14="http://schemas.microsoft.com/office/powerpoint/2010/main" val="4165491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Page 99</a:t>
            </a:r>
            <a:endParaRPr lang="en-AU" dirty="0"/>
          </a:p>
        </p:txBody>
      </p:sp>
      <p:sp>
        <p:nvSpPr>
          <p:cNvPr id="4" name="Slide Number Placeholder 3"/>
          <p:cNvSpPr>
            <a:spLocks noGrp="1"/>
          </p:cNvSpPr>
          <p:nvPr>
            <p:ph type="sldNum" sz="quarter" idx="10"/>
          </p:nvPr>
        </p:nvSpPr>
        <p:spPr/>
        <p:txBody>
          <a:bodyPr/>
          <a:lstStyle/>
          <a:p>
            <a:fld id="{24C05041-5BC4-434F-8198-227D0AF2D33E}" type="slidenum">
              <a:rPr lang="en-AU" smtClean="0"/>
              <a:t>3</a:t>
            </a:fld>
            <a:endParaRPr lang="en-AU"/>
          </a:p>
        </p:txBody>
      </p:sp>
    </p:spTree>
    <p:extLst>
      <p:ext uri="{BB962C8B-B14F-4D97-AF65-F5344CB8AC3E}">
        <p14:creationId xmlns:p14="http://schemas.microsoft.com/office/powerpoint/2010/main" val="1785622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24C05041-5BC4-434F-8198-227D0AF2D33E}" type="slidenum">
              <a:rPr lang="en-AU" smtClean="0"/>
              <a:t>4</a:t>
            </a:fld>
            <a:endParaRPr lang="en-AU"/>
          </a:p>
        </p:txBody>
      </p:sp>
    </p:spTree>
    <p:extLst>
      <p:ext uri="{BB962C8B-B14F-4D97-AF65-F5344CB8AC3E}">
        <p14:creationId xmlns:p14="http://schemas.microsoft.com/office/powerpoint/2010/main" val="3987738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Page 99- 102</a:t>
            </a:r>
            <a:endParaRPr lang="en-AU" dirty="0"/>
          </a:p>
        </p:txBody>
      </p:sp>
      <p:sp>
        <p:nvSpPr>
          <p:cNvPr id="4" name="Slide Number Placeholder 3"/>
          <p:cNvSpPr>
            <a:spLocks noGrp="1"/>
          </p:cNvSpPr>
          <p:nvPr>
            <p:ph type="sldNum" sz="quarter" idx="10"/>
          </p:nvPr>
        </p:nvSpPr>
        <p:spPr/>
        <p:txBody>
          <a:bodyPr/>
          <a:lstStyle/>
          <a:p>
            <a:fld id="{24C05041-5BC4-434F-8198-227D0AF2D33E}" type="slidenum">
              <a:rPr lang="en-AU" smtClean="0"/>
              <a:t>5</a:t>
            </a:fld>
            <a:endParaRPr lang="en-AU"/>
          </a:p>
        </p:txBody>
      </p:sp>
    </p:spTree>
    <p:extLst>
      <p:ext uri="{BB962C8B-B14F-4D97-AF65-F5344CB8AC3E}">
        <p14:creationId xmlns:p14="http://schemas.microsoft.com/office/powerpoint/2010/main" val="4104539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24C05041-5BC4-434F-8198-227D0AF2D33E}" type="slidenum">
              <a:rPr lang="en-AU" smtClean="0"/>
              <a:t>6</a:t>
            </a:fld>
            <a:endParaRPr lang="en-AU"/>
          </a:p>
        </p:txBody>
      </p:sp>
    </p:spTree>
    <p:extLst>
      <p:ext uri="{BB962C8B-B14F-4D97-AF65-F5344CB8AC3E}">
        <p14:creationId xmlns:p14="http://schemas.microsoft.com/office/powerpoint/2010/main" val="2948538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AU" sz="1200" dirty="0" smtClean="0">
                <a:cs typeface="Arial" panose="020B0604020202020204" pitchFamily="34" charset="0"/>
              </a:rPr>
              <a:t>Page 104-106</a:t>
            </a:r>
            <a:endParaRPr lang="en-AU" dirty="0" smtClean="0"/>
          </a:p>
          <a:p>
            <a:pPr marL="228600" indent="-228600">
              <a:buAutoNum type="arabicPeriod"/>
            </a:pPr>
            <a:r>
              <a:rPr lang="en-AU" dirty="0" smtClean="0"/>
              <a:t>Remind </a:t>
            </a:r>
            <a:r>
              <a:rPr lang="en-AU" dirty="0"/>
              <a:t>students re: shared classroom environment agreements (i.e. safe and supportive); in addition to road trauma and procedure if material presented triggers an emotional response etc. [Road Trauma Council WA available].</a:t>
            </a:r>
          </a:p>
          <a:p>
            <a:pPr marL="228600" indent="-228600">
              <a:buAutoNum type="arabicPeriod"/>
            </a:pPr>
            <a:r>
              <a:rPr lang="en-AU" dirty="0"/>
              <a:t>Mention lesson learning intention</a:t>
            </a:r>
          </a:p>
          <a:p>
            <a:pPr marL="228600" indent="-228600">
              <a:buAutoNum type="arabicPeriod"/>
            </a:pPr>
            <a:r>
              <a:rPr lang="en-AU" dirty="0"/>
              <a:t>View video to engage students into the lesson and trigger discussion on the following slide. </a:t>
            </a:r>
          </a:p>
          <a:p>
            <a:pPr marL="685800" lvl="1" indent="-228600">
              <a:buAutoNum type="arabicPeriod"/>
            </a:pPr>
            <a:r>
              <a:rPr lang="en-AU" dirty="0"/>
              <a:t>Q. What key messages where highlighted in the video in relation to driving behaviours?</a:t>
            </a:r>
          </a:p>
          <a:p>
            <a:pPr marL="0" indent="0">
              <a:buNone/>
            </a:pPr>
            <a:r>
              <a:rPr lang="en-AU" dirty="0"/>
              <a:t>Emphasise that all driver’s have a responsibility to keep themselves and others safe when active as road users. </a:t>
            </a:r>
          </a:p>
          <a:p>
            <a:pPr marL="228600" indent="-228600">
              <a:buAutoNum type="arabicPeriod"/>
            </a:pPr>
            <a:endParaRPr lang="en-AU" dirty="0"/>
          </a:p>
          <a:p>
            <a:pPr marL="0" indent="0">
              <a:buNone/>
            </a:pPr>
            <a:r>
              <a:rPr lang="en-AU" dirty="0"/>
              <a:t> 37 sec</a:t>
            </a:r>
          </a:p>
        </p:txBody>
      </p:sp>
      <p:sp>
        <p:nvSpPr>
          <p:cNvPr id="4" name="Slide Number Placeholder 3"/>
          <p:cNvSpPr>
            <a:spLocks noGrp="1"/>
          </p:cNvSpPr>
          <p:nvPr>
            <p:ph type="sldNum" sz="quarter" idx="5"/>
          </p:nvPr>
        </p:nvSpPr>
        <p:spPr/>
        <p:txBody>
          <a:bodyPr/>
          <a:lstStyle/>
          <a:p>
            <a:fld id="{7176918A-DF95-454F-947B-5270CD1F7606}" type="slidenum">
              <a:rPr lang="en-AU" smtClean="0"/>
              <a:t>7</a:t>
            </a:fld>
            <a:endParaRPr lang="en-AU"/>
          </a:p>
        </p:txBody>
      </p:sp>
    </p:spTree>
    <p:extLst>
      <p:ext uri="{BB962C8B-B14F-4D97-AF65-F5344CB8AC3E}">
        <p14:creationId xmlns:p14="http://schemas.microsoft.com/office/powerpoint/2010/main" val="1545155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4C05041-5BC4-434F-8198-227D0AF2D33E}" type="slidenum">
              <a:rPr lang="en-AU" smtClean="0"/>
              <a:t>8</a:t>
            </a:fld>
            <a:endParaRPr lang="en-AU"/>
          </a:p>
        </p:txBody>
      </p:sp>
    </p:spTree>
    <p:extLst>
      <p:ext uri="{BB962C8B-B14F-4D97-AF65-F5344CB8AC3E}">
        <p14:creationId xmlns:p14="http://schemas.microsoft.com/office/powerpoint/2010/main" val="1579504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Page 106</a:t>
            </a:r>
            <a:endParaRPr lang="en-AU" dirty="0"/>
          </a:p>
        </p:txBody>
      </p:sp>
      <p:sp>
        <p:nvSpPr>
          <p:cNvPr id="4" name="Slide Number Placeholder 3"/>
          <p:cNvSpPr>
            <a:spLocks noGrp="1"/>
          </p:cNvSpPr>
          <p:nvPr>
            <p:ph type="sldNum" sz="quarter" idx="10"/>
          </p:nvPr>
        </p:nvSpPr>
        <p:spPr/>
        <p:txBody>
          <a:bodyPr/>
          <a:lstStyle/>
          <a:p>
            <a:fld id="{24C05041-5BC4-434F-8198-227D0AF2D33E}" type="slidenum">
              <a:rPr lang="en-AU" smtClean="0"/>
              <a:t>9</a:t>
            </a:fld>
            <a:endParaRPr lang="en-AU"/>
          </a:p>
        </p:txBody>
      </p:sp>
    </p:spTree>
    <p:extLst>
      <p:ext uri="{BB962C8B-B14F-4D97-AF65-F5344CB8AC3E}">
        <p14:creationId xmlns:p14="http://schemas.microsoft.com/office/powerpoint/2010/main" val="2807776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AAD43D-28DA-49DF-B2C0-42965EBA1064}" type="datetimeFigureOut">
              <a:rPr lang="en-AU" smtClean="0"/>
              <a:t>4/05/2022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3300293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AAD43D-28DA-49DF-B2C0-42965EBA1064}" type="datetimeFigureOut">
              <a:rPr lang="en-AU" smtClean="0"/>
              <a:t>4/05/2022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2202834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AAD43D-28DA-49DF-B2C0-42965EBA1064}" type="datetimeFigureOut">
              <a:rPr lang="en-AU" smtClean="0"/>
              <a:t>4/05/2022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218DA91-A8CD-4EA4-B627-5E53B57BBCD4}"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47410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AAD43D-28DA-49DF-B2C0-42965EBA1064}" type="datetimeFigureOut">
              <a:rPr lang="en-AU" smtClean="0"/>
              <a:t>4/05/2022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2619304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AAD43D-28DA-49DF-B2C0-42965EBA1064}" type="datetimeFigureOut">
              <a:rPr lang="en-AU" smtClean="0"/>
              <a:t>4/05/2022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218DA91-A8CD-4EA4-B627-5E53B57BBCD4}"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1275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AAD43D-28DA-49DF-B2C0-42965EBA1064}" type="datetimeFigureOut">
              <a:rPr lang="en-AU" smtClean="0"/>
              <a:t>4/05/2022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28209339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AAD43D-28DA-49DF-B2C0-42965EBA1064}" type="datetimeFigureOut">
              <a:rPr lang="en-AU" smtClean="0"/>
              <a:t>4/05/2022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1639193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AAD43D-28DA-49DF-B2C0-42965EBA1064}" type="datetimeFigureOut">
              <a:rPr lang="en-AU" smtClean="0"/>
              <a:t>4/05/2022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2356191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AAD43D-28DA-49DF-B2C0-42965EBA1064}" type="datetimeFigureOut">
              <a:rPr lang="en-AU" smtClean="0"/>
              <a:t>4/05/2022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1455536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AAD43D-28DA-49DF-B2C0-42965EBA1064}" type="datetimeFigureOut">
              <a:rPr lang="en-AU" smtClean="0"/>
              <a:t>4/05/2022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2243193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AAD43D-28DA-49DF-B2C0-42965EBA1064}" type="datetimeFigureOut">
              <a:rPr lang="en-AU" smtClean="0"/>
              <a:t>4/05/2022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2575328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AAD43D-28DA-49DF-B2C0-42965EBA1064}" type="datetimeFigureOut">
              <a:rPr lang="en-AU" smtClean="0"/>
              <a:t>4/05/2022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2306988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AAD43D-28DA-49DF-B2C0-42965EBA1064}" type="datetimeFigureOut">
              <a:rPr lang="en-AU" smtClean="0"/>
              <a:t>4/05/2022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59603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AAD43D-28DA-49DF-B2C0-42965EBA1064}" type="datetimeFigureOut">
              <a:rPr lang="en-AU" smtClean="0"/>
              <a:t>4/05/2022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2463005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2AAD43D-28DA-49DF-B2C0-42965EBA1064}" type="datetimeFigureOut">
              <a:rPr lang="en-AU" smtClean="0"/>
              <a:t>4/05/2022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218DA91-A8CD-4EA4-B627-5E53B57BBCD4}" type="slidenum">
              <a:rPr lang="en-AU" smtClean="0"/>
              <a:t>‹#›</a:t>
            </a:fld>
            <a:endParaRPr lang="en-AU"/>
          </a:p>
        </p:txBody>
      </p:sp>
    </p:spTree>
    <p:extLst>
      <p:ext uri="{BB962C8B-B14F-4D97-AF65-F5344CB8AC3E}">
        <p14:creationId xmlns:p14="http://schemas.microsoft.com/office/powerpoint/2010/main" val="3025321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218DA91-A8CD-4EA4-B627-5E53B57BBCD4}" type="slidenum">
              <a:rPr lang="en-AU" smtClean="0"/>
              <a:t>‹#›</a:t>
            </a:fld>
            <a:endParaRPr lang="en-AU"/>
          </a:p>
        </p:txBody>
      </p:sp>
      <p:sp>
        <p:nvSpPr>
          <p:cNvPr id="5" name="Date Placeholder 4"/>
          <p:cNvSpPr>
            <a:spLocks noGrp="1"/>
          </p:cNvSpPr>
          <p:nvPr>
            <p:ph type="dt" sz="half" idx="10"/>
          </p:nvPr>
        </p:nvSpPr>
        <p:spPr/>
        <p:txBody>
          <a:bodyPr/>
          <a:lstStyle/>
          <a:p>
            <a:fld id="{D2AAD43D-28DA-49DF-B2C0-42965EBA1064}" type="datetimeFigureOut">
              <a:rPr lang="en-AU" smtClean="0"/>
              <a:t>4/05/2022</a:t>
            </a:fld>
            <a:endParaRPr lang="en-AU"/>
          </a:p>
        </p:txBody>
      </p:sp>
    </p:spTree>
    <p:extLst>
      <p:ext uri="{BB962C8B-B14F-4D97-AF65-F5344CB8AC3E}">
        <p14:creationId xmlns:p14="http://schemas.microsoft.com/office/powerpoint/2010/main" val="831301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AAD43D-28DA-49DF-B2C0-42965EBA1064}" type="datetimeFigureOut">
              <a:rPr lang="en-AU" smtClean="0"/>
              <a:t>4/05/2022</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218DA91-A8CD-4EA4-B627-5E53B57BBCD4}" type="slidenum">
              <a:rPr lang="en-AU" smtClean="0"/>
              <a:t>‹#›</a:t>
            </a:fld>
            <a:endParaRPr lang="en-AU"/>
          </a:p>
        </p:txBody>
      </p:sp>
    </p:spTree>
    <p:extLst>
      <p:ext uri="{BB962C8B-B14F-4D97-AF65-F5344CB8AC3E}">
        <p14:creationId xmlns:p14="http://schemas.microsoft.com/office/powerpoint/2010/main" val="9882444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youtube.com/watch?v=XsEJ_abouMA"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youtu.be/LBp24TJntIA"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hyperlink" Target="https://www.rsc.wa.gov.au/Your-Safety/Behaviours/Distractions/Distracted-Driving" TargetMode="External"/><Relationship Id="rId7" Type="http://schemas.openxmlformats.org/officeDocument/2006/relationships/hyperlink" Target="https://www.transport.wa.gov.au/licensing/seats-and-seat-belts.asp" TargetMode="External"/><Relationship Id="rId2" Type="http://schemas.openxmlformats.org/officeDocument/2006/relationships/hyperlink" Target="https://www.rsc.wa.gov.au/Your-Safety/Behaviours/Distractions/Mobile-Phones" TargetMode="External"/><Relationship Id="rId1" Type="http://schemas.openxmlformats.org/officeDocument/2006/relationships/slideLayout" Target="../slideLayouts/slideLayout2.xml"/><Relationship Id="rId6" Type="http://schemas.openxmlformats.org/officeDocument/2006/relationships/hyperlink" Target="http://www.kidsafewa.com.au/child-carrestraints-road" TargetMode="External"/><Relationship Id="rId5" Type="http://schemas.openxmlformats.org/officeDocument/2006/relationships/hyperlink" Target="http://www.roadwise.asn.au/childcarrestraints.aspx" TargetMode="External"/><Relationship Id="rId4" Type="http://schemas.openxmlformats.org/officeDocument/2006/relationships/hyperlink" Target="https://www.rsc.wa.gov.au/Your-Safety/Behaviours/Fatigue"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transport.wa.gov.au/licensing/rules-of-the-road.asp" TargetMode="External"/><Relationship Id="rId2" Type="http://schemas.openxmlformats.org/officeDocument/2006/relationships/hyperlink" Target="https://www.rsc.wa.gov.au/Rules-Penalties" TargetMode="External"/><Relationship Id="rId1" Type="http://schemas.openxmlformats.org/officeDocument/2006/relationships/slideLayout" Target="../slideLayouts/slideLayout2.xml"/><Relationship Id="rId4" Type="http://schemas.openxmlformats.org/officeDocument/2006/relationships/hyperlink" Target="https://www.sdera.wa.edu.au/programs/drug-tal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youtu.be/iM7hNe0eU4s"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rsc.wa.gov.au/Your-Safety/Games" TargetMode="External"/><Relationship Id="rId2" Type="http://schemas.openxmlformats.org/officeDocument/2006/relationships/hyperlink" Target="https://www.transport.wa.gov.au/licensing/road-rules-theory-testquiz.Asp" TargetMode="External"/><Relationship Id="rId1" Type="http://schemas.openxmlformats.org/officeDocument/2006/relationships/slideLayout" Target="../slideLayouts/slideLayout2.xml"/><Relationship Id="rId5" Type="http://schemas.openxmlformats.org/officeDocument/2006/relationships/hyperlink" Target="https://www.rsc.wa.gov.au/Your-Safety/Behaviours/drug-driving" TargetMode="External"/><Relationship Id="rId4" Type="http://schemas.openxmlformats.org/officeDocument/2006/relationships/hyperlink" Target="https://www.rsc.wa.gov.au/Your-Safety/Behaviours/Drink-Driving"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transport.wa.gov.au/licensing/proof-of-identity.asp" TargetMode="External"/><Relationship Id="rId2" Type="http://schemas.openxmlformats.org/officeDocument/2006/relationships/hyperlink" Target="https://www.transport.wa.gov.au/licensing/road-rules-theory-test-quiz.asp"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keys4life.ziparchive.com.au/"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www.sdera.wa.edu.au/programs/keys4life/" TargetMode="External"/><Relationship Id="rId4" Type="http://schemas.openxmlformats.org/officeDocument/2006/relationships/hyperlink" Target="http://www.northsidelogistics.com.a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emf"/><Relationship Id="rId7" Type="http://schemas.openxmlformats.org/officeDocument/2006/relationships/image" Target="../media/image7.emf"/><Relationship Id="rId12" Type="http://schemas.openxmlformats.org/officeDocument/2006/relationships/image" Target="../media/image12.em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emf"/><Relationship Id="rId11" Type="http://schemas.openxmlformats.org/officeDocument/2006/relationships/image" Target="../media/image11.emf"/><Relationship Id="rId5" Type="http://schemas.openxmlformats.org/officeDocument/2006/relationships/image" Target="../media/image5.emf"/><Relationship Id="rId10" Type="http://schemas.openxmlformats.org/officeDocument/2006/relationships/image" Target="../media/image10.emf"/><Relationship Id="rId4" Type="http://schemas.openxmlformats.org/officeDocument/2006/relationships/image" Target="../media/image4.emf"/><Relationship Id="rId9" Type="http://schemas.openxmlformats.org/officeDocument/2006/relationships/image" Target="../media/image9.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youtu.be/2Jmo4Oaz_TU"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a:solidFill>
                  <a:schemeClr val="accent2"/>
                </a:solidFill>
              </a:rPr>
              <a:t>Lesson 6 Reducing Risks</a:t>
            </a:r>
          </a:p>
        </p:txBody>
      </p:sp>
      <p:sp>
        <p:nvSpPr>
          <p:cNvPr id="3" name="Subtitle 2"/>
          <p:cNvSpPr>
            <a:spLocks noGrp="1"/>
          </p:cNvSpPr>
          <p:nvPr>
            <p:ph type="subTitle" idx="1"/>
          </p:nvPr>
        </p:nvSpPr>
        <p:spPr/>
        <p:txBody>
          <a:bodyPr/>
          <a:lstStyle/>
          <a:p>
            <a:r>
              <a:rPr lang="en-AU" dirty="0">
                <a:solidFill>
                  <a:schemeClr val="tx1"/>
                </a:solidFill>
              </a:rPr>
              <a:t>Keys 4 Life 7</a:t>
            </a:r>
            <a:r>
              <a:rPr lang="en-AU" baseline="30000" dirty="0">
                <a:solidFill>
                  <a:schemeClr val="tx1"/>
                </a:solidFill>
              </a:rPr>
              <a:t>th</a:t>
            </a:r>
            <a:r>
              <a:rPr lang="en-AU" dirty="0">
                <a:solidFill>
                  <a:schemeClr val="tx1"/>
                </a:solidFill>
              </a:rPr>
              <a:t> Edition 2020 Page 95-112</a:t>
            </a:r>
          </a:p>
        </p:txBody>
      </p:sp>
    </p:spTree>
    <p:extLst>
      <p:ext uri="{BB962C8B-B14F-4D97-AF65-F5344CB8AC3E}">
        <p14:creationId xmlns:p14="http://schemas.microsoft.com/office/powerpoint/2010/main" val="2591930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solidFill>
                  <a:schemeClr val="tx1"/>
                </a:solidFill>
              </a:rPr>
              <a:t>Brainstorm….Strategies to reduce </a:t>
            </a:r>
            <a:r>
              <a:rPr lang="en-AU" dirty="0" smtClean="0">
                <a:solidFill>
                  <a:schemeClr val="tx1"/>
                </a:solidFill>
              </a:rPr>
              <a:t>fatigue…</a:t>
            </a:r>
            <a:r>
              <a:rPr lang="en-AU" dirty="0">
                <a:solidFill>
                  <a:schemeClr val="tx1"/>
                </a:solidFill>
              </a:rPr>
              <a:t/>
            </a:r>
            <a:br>
              <a:rPr lang="en-AU" dirty="0">
                <a:solidFill>
                  <a:schemeClr val="tx1"/>
                </a:solidFill>
              </a:rPr>
            </a:br>
            <a:endParaRPr lang="en-AU" dirty="0">
              <a:solidFill>
                <a:schemeClr val="tx1"/>
              </a:solidFill>
            </a:endParaRPr>
          </a:p>
        </p:txBody>
      </p:sp>
      <p:sp>
        <p:nvSpPr>
          <p:cNvPr id="3" name="Content Placeholder 2"/>
          <p:cNvSpPr>
            <a:spLocks noGrp="1"/>
          </p:cNvSpPr>
          <p:nvPr>
            <p:ph idx="1"/>
          </p:nvPr>
        </p:nvSpPr>
        <p:spPr/>
        <p:txBody>
          <a:bodyPr>
            <a:normAutofit/>
          </a:bodyPr>
          <a:lstStyle/>
          <a:p>
            <a:r>
              <a:rPr lang="en-AU" dirty="0"/>
              <a:t>get plenty of sleep the night </a:t>
            </a:r>
            <a:r>
              <a:rPr lang="en-AU" dirty="0" smtClean="0"/>
              <a:t>before starting </a:t>
            </a:r>
            <a:r>
              <a:rPr lang="en-AU" dirty="0"/>
              <a:t>out</a:t>
            </a:r>
          </a:p>
          <a:p>
            <a:r>
              <a:rPr lang="en-AU" dirty="0" smtClean="0"/>
              <a:t>have </a:t>
            </a:r>
            <a:r>
              <a:rPr lang="en-AU" dirty="0"/>
              <a:t>a 10 minute ‘power’ nap </a:t>
            </a:r>
            <a:r>
              <a:rPr lang="en-AU" dirty="0" smtClean="0"/>
              <a:t>after stopping </a:t>
            </a:r>
            <a:r>
              <a:rPr lang="en-AU" dirty="0"/>
              <a:t>at a rest area during the trip</a:t>
            </a:r>
          </a:p>
          <a:p>
            <a:r>
              <a:rPr lang="en-AU" dirty="0" smtClean="0"/>
              <a:t>avoid </a:t>
            </a:r>
            <a:r>
              <a:rPr lang="en-AU" dirty="0"/>
              <a:t>alcohol or medications </a:t>
            </a:r>
            <a:r>
              <a:rPr lang="en-AU" dirty="0" smtClean="0"/>
              <a:t>that cause </a:t>
            </a:r>
            <a:r>
              <a:rPr lang="en-AU" dirty="0"/>
              <a:t>drowsiness</a:t>
            </a:r>
          </a:p>
          <a:p>
            <a:r>
              <a:rPr lang="en-AU" dirty="0" smtClean="0"/>
              <a:t>have </a:t>
            </a:r>
            <a:r>
              <a:rPr lang="en-AU" dirty="0"/>
              <a:t>a coffee stop combined with </a:t>
            </a:r>
            <a:r>
              <a:rPr lang="en-AU" dirty="0" smtClean="0"/>
              <a:t>a ‘</a:t>
            </a:r>
            <a:r>
              <a:rPr lang="en-AU" dirty="0"/>
              <a:t>stretch your legs’</a:t>
            </a:r>
          </a:p>
          <a:p>
            <a:r>
              <a:rPr lang="en-AU" dirty="0" smtClean="0"/>
              <a:t>plan </a:t>
            </a:r>
            <a:r>
              <a:rPr lang="en-AU" dirty="0"/>
              <a:t>the trip into </a:t>
            </a:r>
            <a:r>
              <a:rPr lang="en-AU" dirty="0" smtClean="0"/>
              <a:t>manageable distances </a:t>
            </a:r>
            <a:r>
              <a:rPr lang="en-AU" dirty="0"/>
              <a:t>and swap drivers every </a:t>
            </a:r>
            <a:r>
              <a:rPr lang="en-AU" dirty="0" smtClean="0"/>
              <a:t>two hours</a:t>
            </a:r>
            <a:endParaRPr lang="en-AU" dirty="0"/>
          </a:p>
          <a:p>
            <a:r>
              <a:rPr lang="en-AU" dirty="0" smtClean="0"/>
              <a:t>share </a:t>
            </a:r>
            <a:r>
              <a:rPr lang="en-AU" dirty="0"/>
              <a:t>the driving time</a:t>
            </a:r>
          </a:p>
          <a:p>
            <a:r>
              <a:rPr lang="en-AU" dirty="0" smtClean="0"/>
              <a:t>drive </a:t>
            </a:r>
            <a:r>
              <a:rPr lang="en-AU" dirty="0"/>
              <a:t>hydrated (dehydration </a:t>
            </a:r>
            <a:r>
              <a:rPr lang="en-AU" dirty="0" smtClean="0"/>
              <a:t>can cause </a:t>
            </a:r>
            <a:r>
              <a:rPr lang="en-AU" dirty="0"/>
              <a:t>headaches, tiredness and </a:t>
            </a:r>
            <a:r>
              <a:rPr lang="en-AU" dirty="0" smtClean="0"/>
              <a:t>light-headedness which </a:t>
            </a:r>
            <a:r>
              <a:rPr lang="en-AU" dirty="0"/>
              <a:t>can contribute </a:t>
            </a:r>
            <a:r>
              <a:rPr lang="en-AU" dirty="0" smtClean="0"/>
              <a:t>to fatigue </a:t>
            </a:r>
            <a:r>
              <a:rPr lang="en-AU" dirty="0"/>
              <a:t>and affect driving)</a:t>
            </a:r>
          </a:p>
          <a:p>
            <a:r>
              <a:rPr lang="en-AU" dirty="0" smtClean="0"/>
              <a:t>avoid </a:t>
            </a:r>
            <a:r>
              <a:rPr lang="en-AU" dirty="0"/>
              <a:t>driving at night at normal </a:t>
            </a:r>
            <a:r>
              <a:rPr lang="en-AU" dirty="0" smtClean="0"/>
              <a:t>sleep times</a:t>
            </a:r>
            <a:r>
              <a:rPr lang="en-AU" dirty="0"/>
              <a:t>.</a:t>
            </a:r>
          </a:p>
        </p:txBody>
      </p:sp>
    </p:spTree>
    <p:extLst>
      <p:ext uri="{BB962C8B-B14F-4D97-AF65-F5344CB8AC3E}">
        <p14:creationId xmlns:p14="http://schemas.microsoft.com/office/powerpoint/2010/main" val="2508856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450" y="844864"/>
            <a:ext cx="3573616" cy="4463889"/>
          </a:xfrm>
        </p:spPr>
        <p:txBody>
          <a:bodyPr anchor="ctr">
            <a:normAutofit/>
          </a:bodyPr>
          <a:lstStyle/>
          <a:p>
            <a:pPr algn="ctr"/>
            <a:r>
              <a:rPr lang="en-AU" sz="3200" dirty="0">
                <a:solidFill>
                  <a:schemeClr val="tx1"/>
                </a:solidFill>
                <a:cs typeface="Arial" panose="020B0604020202020204" pitchFamily="34" charset="0"/>
              </a:rPr>
              <a:t>Activity 6.3</a:t>
            </a:r>
            <a:br>
              <a:rPr lang="en-AU" sz="3200" dirty="0">
                <a:solidFill>
                  <a:schemeClr val="tx1"/>
                </a:solidFill>
                <a:cs typeface="Arial" panose="020B0604020202020204" pitchFamily="34" charset="0"/>
              </a:rPr>
            </a:br>
            <a:r>
              <a:rPr lang="en-AU" b="1" dirty="0">
                <a:solidFill>
                  <a:schemeClr val="tx1"/>
                </a:solidFill>
                <a:cs typeface="Arial" panose="020B0604020202020204" pitchFamily="34" charset="0"/>
              </a:rPr>
              <a:t>Driver Distractions</a:t>
            </a:r>
            <a:r>
              <a:rPr lang="en-AU" b="1" dirty="0">
                <a:cs typeface="Arial" panose="020B0604020202020204" pitchFamily="34" charset="0"/>
              </a:rPr>
              <a:t/>
            </a:r>
            <a:br>
              <a:rPr lang="en-AU" b="1" dirty="0">
                <a:cs typeface="Arial" panose="020B0604020202020204" pitchFamily="34" charset="0"/>
              </a:rPr>
            </a:br>
            <a:endParaRPr lang="en-AU" dirty="0">
              <a:cs typeface="Arial" panose="020B060402020202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14841" y="4956719"/>
            <a:ext cx="825124" cy="704068"/>
          </a:xfrm>
          <a:prstGeom prst="rect">
            <a:avLst/>
          </a:prstGeom>
        </p:spPr>
      </p:pic>
      <p:sp>
        <p:nvSpPr>
          <p:cNvPr id="11" name="Rounded Rectangle 10"/>
          <p:cNvSpPr/>
          <p:nvPr/>
        </p:nvSpPr>
        <p:spPr>
          <a:xfrm>
            <a:off x="4148661" y="1384808"/>
            <a:ext cx="6264000" cy="1692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466850">
              <a:lnSpc>
                <a:spcPct val="90000"/>
              </a:lnSpc>
              <a:spcBef>
                <a:spcPct val="0"/>
              </a:spcBef>
              <a:spcAft>
                <a:spcPct val="35000"/>
              </a:spcAft>
            </a:pPr>
            <a:r>
              <a:rPr lang="en-AU" sz="3300" b="1" dirty="0">
                <a:solidFill>
                  <a:schemeClr val="tx1"/>
                </a:solidFill>
              </a:rPr>
              <a:t>Learning </a:t>
            </a:r>
            <a:r>
              <a:rPr lang="en-AU" sz="3300" b="1" dirty="0" smtClean="0">
                <a:solidFill>
                  <a:schemeClr val="tx1"/>
                </a:solidFill>
              </a:rPr>
              <a:t>intention</a:t>
            </a:r>
            <a:endParaRPr lang="en-AU" sz="3300" b="1" dirty="0">
              <a:solidFill>
                <a:schemeClr val="tx1"/>
              </a:solidFill>
            </a:endParaRPr>
          </a:p>
        </p:txBody>
      </p:sp>
      <p:sp>
        <p:nvSpPr>
          <p:cNvPr id="13" name="Rounded Rectangle 12"/>
          <p:cNvSpPr/>
          <p:nvPr/>
        </p:nvSpPr>
        <p:spPr>
          <a:xfrm>
            <a:off x="4081549" y="3274496"/>
            <a:ext cx="6264000" cy="1692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466850">
              <a:lnSpc>
                <a:spcPct val="90000"/>
              </a:lnSpc>
              <a:spcBef>
                <a:spcPct val="0"/>
              </a:spcBef>
              <a:spcAft>
                <a:spcPct val="35000"/>
              </a:spcAft>
            </a:pPr>
            <a:r>
              <a:rPr lang="en-AU" sz="3300" b="1" dirty="0">
                <a:solidFill>
                  <a:schemeClr val="tx1"/>
                </a:solidFill>
              </a:rPr>
              <a:t>Explore the range of distractions that can impact drivers and strategies to mitigate them</a:t>
            </a:r>
            <a:endParaRPr lang="en-US" sz="3300" b="1" dirty="0">
              <a:solidFill>
                <a:schemeClr val="tx1"/>
              </a:solidFill>
            </a:endParaRPr>
          </a:p>
        </p:txBody>
      </p:sp>
      <p:sp>
        <p:nvSpPr>
          <p:cNvPr id="4" name="TextBox 3"/>
          <p:cNvSpPr txBox="1"/>
          <p:nvPr/>
        </p:nvSpPr>
        <p:spPr>
          <a:xfrm>
            <a:off x="892366" y="5927075"/>
            <a:ext cx="7877061" cy="369332"/>
          </a:xfrm>
          <a:prstGeom prst="rect">
            <a:avLst/>
          </a:prstGeom>
          <a:noFill/>
        </p:spPr>
        <p:txBody>
          <a:bodyPr wrap="square" rtlCol="0">
            <a:spAutoFit/>
          </a:bodyPr>
          <a:lstStyle/>
          <a:p>
            <a:r>
              <a:rPr lang="en-AU" dirty="0" smtClean="0">
                <a:hlinkClick r:id="rId4"/>
              </a:rPr>
              <a:t>Road Safety Commission- The distance of distraction- Pram (0.30min) </a:t>
            </a:r>
            <a:endParaRPr lang="en-AU" dirty="0"/>
          </a:p>
        </p:txBody>
      </p:sp>
    </p:spTree>
    <p:extLst>
      <p:ext uri="{BB962C8B-B14F-4D97-AF65-F5344CB8AC3E}">
        <p14:creationId xmlns:p14="http://schemas.microsoft.com/office/powerpoint/2010/main" val="11282534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tx1"/>
                </a:solidFill>
              </a:rPr>
              <a:t>Driver Distractions</a:t>
            </a:r>
            <a:endParaRPr lang="en-AU"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085461580"/>
              </p:ext>
            </p:extLst>
          </p:nvPr>
        </p:nvGraphicFramePr>
        <p:xfrm>
          <a:off x="3335355" y="2228976"/>
          <a:ext cx="2773495" cy="3205480"/>
        </p:xfrm>
        <a:graphic>
          <a:graphicData uri="http://schemas.openxmlformats.org/drawingml/2006/table">
            <a:tbl>
              <a:tblPr firstRow="1" bandRow="1">
                <a:tableStyleId>{F5AB1C69-6EDB-4FF4-983F-18BD219EF322}</a:tableStyleId>
              </a:tblPr>
              <a:tblGrid>
                <a:gridCol w="2773495">
                  <a:extLst>
                    <a:ext uri="{9D8B030D-6E8A-4147-A177-3AD203B41FA5}">
                      <a16:colId xmlns:a16="http://schemas.microsoft.com/office/drawing/2014/main" val="1023188978"/>
                    </a:ext>
                  </a:extLst>
                </a:gridCol>
              </a:tblGrid>
              <a:tr h="370840">
                <a:tc>
                  <a:txBody>
                    <a:bodyPr/>
                    <a:lstStyle/>
                    <a:p>
                      <a:r>
                        <a:rPr lang="en-AU" dirty="0" smtClean="0"/>
                        <a:t>Inside the car</a:t>
                      </a:r>
                      <a:endParaRPr lang="en-AU" dirty="0"/>
                    </a:p>
                  </a:txBody>
                  <a:tcPr/>
                </a:tc>
                <a:extLst>
                  <a:ext uri="{0D108BD9-81ED-4DB2-BD59-A6C34878D82A}">
                    <a16:rowId xmlns:a16="http://schemas.microsoft.com/office/drawing/2014/main" val="703370453"/>
                  </a:ext>
                </a:extLst>
              </a:tr>
              <a:tr h="370840">
                <a:tc>
                  <a:txBody>
                    <a:bodyPr/>
                    <a:lstStyle/>
                    <a:p>
                      <a:pPr marL="0" indent="0">
                        <a:buFont typeface="Arial" panose="020B0604020202020204" pitchFamily="34" charset="0"/>
                        <a:buNone/>
                      </a:pPr>
                      <a:r>
                        <a:rPr lang="en-AU" dirty="0" smtClean="0"/>
                        <a:t>• Unruly passengers</a:t>
                      </a:r>
                    </a:p>
                    <a:p>
                      <a:r>
                        <a:rPr lang="en-AU" dirty="0" smtClean="0"/>
                        <a:t>• Changing radio channels or a CD</a:t>
                      </a:r>
                    </a:p>
                    <a:p>
                      <a:r>
                        <a:rPr lang="en-AU" dirty="0" smtClean="0"/>
                        <a:t>• Lighting a cigarette</a:t>
                      </a:r>
                    </a:p>
                    <a:p>
                      <a:r>
                        <a:rPr lang="en-AU" dirty="0" smtClean="0"/>
                        <a:t>• Eating food or drinking</a:t>
                      </a:r>
                    </a:p>
                    <a:p>
                      <a:r>
                        <a:rPr lang="en-AU" dirty="0" smtClean="0"/>
                        <a:t>• Pets moving around</a:t>
                      </a:r>
                    </a:p>
                    <a:p>
                      <a:r>
                        <a:rPr lang="en-AU" dirty="0" smtClean="0"/>
                        <a:t>• Using a mobile phone</a:t>
                      </a:r>
                    </a:p>
                    <a:p>
                      <a:r>
                        <a:rPr lang="en-AU" dirty="0" smtClean="0"/>
                        <a:t>• Upset children</a:t>
                      </a:r>
                    </a:p>
                    <a:p>
                      <a:r>
                        <a:rPr lang="en-AU" dirty="0" smtClean="0"/>
                        <a:t>• Cleaning a foggy windscreen</a:t>
                      </a:r>
                    </a:p>
                  </a:txBody>
                  <a:tcPr/>
                </a:tc>
                <a:extLst>
                  <a:ext uri="{0D108BD9-81ED-4DB2-BD59-A6C34878D82A}">
                    <a16:rowId xmlns:a16="http://schemas.microsoft.com/office/drawing/2014/main" val="2201088176"/>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722628986"/>
              </p:ext>
            </p:extLst>
          </p:nvPr>
        </p:nvGraphicFramePr>
        <p:xfrm>
          <a:off x="559104" y="2228976"/>
          <a:ext cx="2773495" cy="3205480"/>
        </p:xfrm>
        <a:graphic>
          <a:graphicData uri="http://schemas.openxmlformats.org/drawingml/2006/table">
            <a:tbl>
              <a:tblPr firstRow="1" bandRow="1">
                <a:tableStyleId>{073A0DAA-6AF3-43AB-8588-CEC1D06C72B9}</a:tableStyleId>
              </a:tblPr>
              <a:tblGrid>
                <a:gridCol w="2773495">
                  <a:extLst>
                    <a:ext uri="{9D8B030D-6E8A-4147-A177-3AD203B41FA5}">
                      <a16:colId xmlns:a16="http://schemas.microsoft.com/office/drawing/2014/main" val="1023188978"/>
                    </a:ext>
                  </a:extLst>
                </a:gridCol>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dirty="0" smtClean="0"/>
                        <a:t>Outside the car</a:t>
                      </a:r>
                    </a:p>
                  </a:txBody>
                  <a:tcPr/>
                </a:tc>
                <a:extLst>
                  <a:ext uri="{0D108BD9-81ED-4DB2-BD59-A6C34878D82A}">
                    <a16:rowId xmlns:a16="http://schemas.microsoft.com/office/drawing/2014/main" val="703370453"/>
                  </a:ext>
                </a:extLst>
              </a:tr>
              <a:tr h="370840">
                <a:tc>
                  <a:txBody>
                    <a:bodyPr/>
                    <a:lstStyle/>
                    <a:p>
                      <a:r>
                        <a:rPr lang="en-AU" dirty="0" smtClean="0"/>
                        <a:t>• Roadside advertising</a:t>
                      </a:r>
                    </a:p>
                    <a:p>
                      <a:r>
                        <a:rPr lang="en-AU" dirty="0" smtClean="0"/>
                        <a:t>• Illuminated road works</a:t>
                      </a:r>
                    </a:p>
                    <a:p>
                      <a:r>
                        <a:rPr lang="en-AU" dirty="0" smtClean="0"/>
                        <a:t>• Warning signs</a:t>
                      </a:r>
                    </a:p>
                    <a:p>
                      <a:r>
                        <a:rPr lang="en-AU" dirty="0" smtClean="0"/>
                        <a:t>• Animals near road side</a:t>
                      </a:r>
                    </a:p>
                    <a:p>
                      <a:r>
                        <a:rPr lang="en-AU" dirty="0" smtClean="0"/>
                        <a:t>• Other road users</a:t>
                      </a:r>
                    </a:p>
                    <a:p>
                      <a:r>
                        <a:rPr lang="en-AU" dirty="0" smtClean="0"/>
                        <a:t>• Oncoming headlights</a:t>
                      </a:r>
                    </a:p>
                    <a:p>
                      <a:r>
                        <a:rPr lang="en-AU" dirty="0" smtClean="0"/>
                        <a:t>• Wet weather</a:t>
                      </a:r>
                    </a:p>
                    <a:p>
                      <a:r>
                        <a:rPr lang="en-AU" dirty="0" smtClean="0"/>
                        <a:t>• Detours</a:t>
                      </a:r>
                    </a:p>
                    <a:p>
                      <a:endParaRPr lang="en-AU" dirty="0" smtClean="0"/>
                    </a:p>
                    <a:p>
                      <a:endParaRPr lang="en-AU" dirty="0" smtClean="0"/>
                    </a:p>
                  </a:txBody>
                  <a:tcPr/>
                </a:tc>
                <a:extLst>
                  <a:ext uri="{0D108BD9-81ED-4DB2-BD59-A6C34878D82A}">
                    <a16:rowId xmlns:a16="http://schemas.microsoft.com/office/drawing/2014/main" val="2201088176"/>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759627658"/>
              </p:ext>
            </p:extLst>
          </p:nvPr>
        </p:nvGraphicFramePr>
        <p:xfrm>
          <a:off x="6111606" y="2228976"/>
          <a:ext cx="2773495" cy="3205480"/>
        </p:xfrm>
        <a:graphic>
          <a:graphicData uri="http://schemas.openxmlformats.org/drawingml/2006/table">
            <a:tbl>
              <a:tblPr firstRow="1" bandRow="1">
                <a:tableStyleId>{5C22544A-7EE6-4342-B048-85BDC9FD1C3A}</a:tableStyleId>
              </a:tblPr>
              <a:tblGrid>
                <a:gridCol w="2773495">
                  <a:extLst>
                    <a:ext uri="{9D8B030D-6E8A-4147-A177-3AD203B41FA5}">
                      <a16:colId xmlns:a16="http://schemas.microsoft.com/office/drawing/2014/main" val="1023188978"/>
                    </a:ext>
                  </a:extLst>
                </a:gridCol>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dirty="0" smtClean="0"/>
                        <a:t>Predictable</a:t>
                      </a:r>
                    </a:p>
                  </a:txBody>
                  <a:tcPr/>
                </a:tc>
                <a:extLst>
                  <a:ext uri="{0D108BD9-81ED-4DB2-BD59-A6C34878D82A}">
                    <a16:rowId xmlns:a16="http://schemas.microsoft.com/office/drawing/2014/main" val="703370453"/>
                  </a:ext>
                </a:extLst>
              </a:tr>
              <a:tr h="370840">
                <a:tc>
                  <a:txBody>
                    <a:bodyPr/>
                    <a:lstStyle/>
                    <a:p>
                      <a:r>
                        <a:rPr lang="en-AU" dirty="0" smtClean="0"/>
                        <a:t>• Pets moving around unrestrained</a:t>
                      </a:r>
                    </a:p>
                    <a:p>
                      <a:r>
                        <a:rPr lang="en-AU" dirty="0" smtClean="0"/>
                        <a:t>• Passenger noise</a:t>
                      </a:r>
                    </a:p>
                    <a:p>
                      <a:r>
                        <a:rPr lang="en-AU" dirty="0" smtClean="0"/>
                        <a:t>• Using the radio</a:t>
                      </a:r>
                    </a:p>
                    <a:p>
                      <a:r>
                        <a:rPr lang="en-AU" dirty="0" smtClean="0"/>
                        <a:t>• Reading a street directory</a:t>
                      </a:r>
                    </a:p>
                    <a:p>
                      <a:endParaRPr lang="en-AU" dirty="0" smtClean="0"/>
                    </a:p>
                    <a:p>
                      <a:endParaRPr lang="en-AU" dirty="0" smtClean="0"/>
                    </a:p>
                    <a:p>
                      <a:endParaRPr lang="en-AU" dirty="0" smtClean="0"/>
                    </a:p>
                    <a:p>
                      <a:endParaRPr lang="en-AU" dirty="0" smtClean="0"/>
                    </a:p>
                  </a:txBody>
                  <a:tcPr/>
                </a:tc>
                <a:extLst>
                  <a:ext uri="{0D108BD9-81ED-4DB2-BD59-A6C34878D82A}">
                    <a16:rowId xmlns:a16="http://schemas.microsoft.com/office/drawing/2014/main" val="2201088176"/>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742574918"/>
              </p:ext>
            </p:extLst>
          </p:nvPr>
        </p:nvGraphicFramePr>
        <p:xfrm>
          <a:off x="8885101" y="2228976"/>
          <a:ext cx="2773495" cy="3205480"/>
        </p:xfrm>
        <a:graphic>
          <a:graphicData uri="http://schemas.openxmlformats.org/drawingml/2006/table">
            <a:tbl>
              <a:tblPr firstRow="1" bandRow="1">
                <a:tableStyleId>{21E4AEA4-8DFA-4A89-87EB-49C32662AFE0}</a:tableStyleId>
              </a:tblPr>
              <a:tblGrid>
                <a:gridCol w="2773495">
                  <a:extLst>
                    <a:ext uri="{9D8B030D-6E8A-4147-A177-3AD203B41FA5}">
                      <a16:colId xmlns:a16="http://schemas.microsoft.com/office/drawing/2014/main" val="1023188978"/>
                    </a:ext>
                  </a:extLst>
                </a:gridCol>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dirty="0" smtClean="0"/>
                        <a:t>Unpredictable</a:t>
                      </a:r>
                    </a:p>
                  </a:txBody>
                  <a:tcPr/>
                </a:tc>
                <a:extLst>
                  <a:ext uri="{0D108BD9-81ED-4DB2-BD59-A6C34878D82A}">
                    <a16:rowId xmlns:a16="http://schemas.microsoft.com/office/drawing/2014/main" val="703370453"/>
                  </a:ext>
                </a:extLst>
              </a:tr>
              <a:tr h="370840">
                <a:tc>
                  <a:txBody>
                    <a:bodyPr/>
                    <a:lstStyle/>
                    <a:p>
                      <a:r>
                        <a:rPr lang="en-AU" dirty="0" smtClean="0"/>
                        <a:t>• Mobile phone calls</a:t>
                      </a:r>
                    </a:p>
                    <a:p>
                      <a:r>
                        <a:rPr lang="en-AU" dirty="0" smtClean="0"/>
                        <a:t>• Animal running onto the road</a:t>
                      </a:r>
                    </a:p>
                    <a:p>
                      <a:r>
                        <a:rPr lang="en-AU" dirty="0" smtClean="0"/>
                        <a:t>• Other road users</a:t>
                      </a:r>
                    </a:p>
                    <a:p>
                      <a:r>
                        <a:rPr lang="en-AU" dirty="0" smtClean="0"/>
                        <a:t>• Dropping a cigarette, food or hot drink</a:t>
                      </a:r>
                    </a:p>
                    <a:p>
                      <a:r>
                        <a:rPr lang="en-AU" dirty="0" smtClean="0"/>
                        <a:t>• Passenger being sick or argumentative</a:t>
                      </a:r>
                    </a:p>
                    <a:p>
                      <a:endParaRPr lang="en-AU" dirty="0" smtClean="0"/>
                    </a:p>
                    <a:p>
                      <a:endParaRPr lang="en-AU" dirty="0" smtClean="0"/>
                    </a:p>
                  </a:txBody>
                  <a:tcPr/>
                </a:tc>
                <a:extLst>
                  <a:ext uri="{0D108BD9-81ED-4DB2-BD59-A6C34878D82A}">
                    <a16:rowId xmlns:a16="http://schemas.microsoft.com/office/drawing/2014/main" val="2201088176"/>
                  </a:ext>
                </a:extLst>
              </a:tr>
            </a:tbl>
          </a:graphicData>
        </a:graphic>
      </p:graphicFrame>
    </p:spTree>
    <p:extLst>
      <p:ext uri="{BB962C8B-B14F-4D97-AF65-F5344CB8AC3E}">
        <p14:creationId xmlns:p14="http://schemas.microsoft.com/office/powerpoint/2010/main" val="113465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811" y="532482"/>
            <a:ext cx="10130213" cy="778525"/>
          </a:xfrm>
        </p:spPr>
        <p:txBody>
          <a:bodyPr/>
          <a:lstStyle/>
          <a:p>
            <a:r>
              <a:rPr lang="en-AU" dirty="0" smtClean="0">
                <a:solidFill>
                  <a:schemeClr val="tx1"/>
                </a:solidFill>
              </a:rPr>
              <a:t>What can you do to avoid driver distractions? </a:t>
            </a:r>
            <a:endParaRPr lang="en-AU"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90610982"/>
              </p:ext>
            </p:extLst>
          </p:nvPr>
        </p:nvGraphicFramePr>
        <p:xfrm>
          <a:off x="429658" y="1411441"/>
          <a:ext cx="10818564" cy="5029200"/>
        </p:xfrm>
        <a:graphic>
          <a:graphicData uri="http://schemas.openxmlformats.org/drawingml/2006/table">
            <a:tbl>
              <a:tblPr firstRow="1" bandRow="1">
                <a:tableStyleId>{F5AB1C69-6EDB-4FF4-983F-18BD219EF322}</a:tableStyleId>
              </a:tblPr>
              <a:tblGrid>
                <a:gridCol w="2704641">
                  <a:extLst>
                    <a:ext uri="{9D8B030D-6E8A-4147-A177-3AD203B41FA5}">
                      <a16:colId xmlns:a16="http://schemas.microsoft.com/office/drawing/2014/main" val="1948158473"/>
                    </a:ext>
                  </a:extLst>
                </a:gridCol>
                <a:gridCol w="2704641">
                  <a:extLst>
                    <a:ext uri="{9D8B030D-6E8A-4147-A177-3AD203B41FA5}">
                      <a16:colId xmlns:a16="http://schemas.microsoft.com/office/drawing/2014/main" val="47308578"/>
                    </a:ext>
                  </a:extLst>
                </a:gridCol>
                <a:gridCol w="2704641">
                  <a:extLst>
                    <a:ext uri="{9D8B030D-6E8A-4147-A177-3AD203B41FA5}">
                      <a16:colId xmlns:a16="http://schemas.microsoft.com/office/drawing/2014/main" val="3348090146"/>
                    </a:ext>
                  </a:extLst>
                </a:gridCol>
                <a:gridCol w="2704641">
                  <a:extLst>
                    <a:ext uri="{9D8B030D-6E8A-4147-A177-3AD203B41FA5}">
                      <a16:colId xmlns:a16="http://schemas.microsoft.com/office/drawing/2014/main" val="2035781199"/>
                    </a:ext>
                  </a:extLst>
                </a:gridCol>
              </a:tblGrid>
              <a:tr h="370840">
                <a:tc>
                  <a:txBody>
                    <a:bodyPr/>
                    <a:lstStyle/>
                    <a:p>
                      <a:pPr algn="l"/>
                      <a:r>
                        <a:rPr lang="en-AU" sz="1800" b="1" u="none" strike="noStrike" baseline="0" dirty="0" smtClean="0">
                          <a:solidFill>
                            <a:schemeClr val="tx1"/>
                          </a:solidFill>
                        </a:rPr>
                        <a:t>Scenario</a:t>
                      </a:r>
                      <a:endParaRPr lang="en-AU" sz="4400" b="1" dirty="0">
                        <a:solidFill>
                          <a:schemeClr val="tx1"/>
                        </a:solidFill>
                        <a:latin typeface="+mj-lt"/>
                      </a:endParaRPr>
                    </a:p>
                  </a:txBody>
                  <a:tcPr anchor="ctr">
                    <a:solidFill>
                      <a:schemeClr val="accent3">
                        <a:lumMod val="60000"/>
                        <a:lumOff val="40000"/>
                      </a:schemeClr>
                    </a:solidFill>
                  </a:tcPr>
                </a:tc>
                <a:tc>
                  <a:txBody>
                    <a:bodyPr/>
                    <a:lstStyle/>
                    <a:p>
                      <a:pPr algn="l"/>
                      <a:r>
                        <a:rPr lang="en-AU" sz="1800" b="1" u="none" strike="noStrike" baseline="0" dirty="0" smtClean="0">
                          <a:solidFill>
                            <a:schemeClr val="tx1"/>
                          </a:solidFill>
                        </a:rPr>
                        <a:t>What can the</a:t>
                      </a:r>
                    </a:p>
                    <a:p>
                      <a:pPr algn="l"/>
                      <a:r>
                        <a:rPr lang="en-AU" sz="1800" b="1" u="none" strike="noStrike" baseline="0" dirty="0" smtClean="0">
                          <a:solidFill>
                            <a:schemeClr val="tx1"/>
                          </a:solidFill>
                        </a:rPr>
                        <a:t>driver do?</a:t>
                      </a:r>
                      <a:endParaRPr lang="en-AU" sz="1800" b="1" i="0" u="none" strike="noStrike" baseline="0" dirty="0" smtClean="0">
                        <a:solidFill>
                          <a:schemeClr val="tx1"/>
                        </a:solidFill>
                        <a:latin typeface="+mj-lt"/>
                      </a:endParaRPr>
                    </a:p>
                  </a:txBody>
                  <a:tcPr anchor="ctr">
                    <a:solidFill>
                      <a:schemeClr val="accent3">
                        <a:lumMod val="60000"/>
                        <a:lumOff val="40000"/>
                      </a:schemeClr>
                    </a:solidFill>
                  </a:tcPr>
                </a:tc>
                <a:tc>
                  <a:txBody>
                    <a:bodyPr/>
                    <a:lstStyle/>
                    <a:p>
                      <a:pPr algn="l"/>
                      <a:r>
                        <a:rPr lang="en-AU" sz="1800" b="1" u="none" strike="noStrike" baseline="0" dirty="0" smtClean="0">
                          <a:solidFill>
                            <a:schemeClr val="tx1"/>
                          </a:solidFill>
                        </a:rPr>
                        <a:t>What can the</a:t>
                      </a:r>
                    </a:p>
                    <a:p>
                      <a:pPr algn="l"/>
                      <a:r>
                        <a:rPr lang="en-AU" sz="1800" b="1" u="none" strike="noStrike" baseline="0" dirty="0" smtClean="0">
                          <a:solidFill>
                            <a:schemeClr val="tx1"/>
                          </a:solidFill>
                        </a:rPr>
                        <a:t>passenger do?</a:t>
                      </a:r>
                      <a:endParaRPr lang="en-AU" sz="1800" b="1" i="0" u="none" strike="noStrike" baseline="0" dirty="0" smtClean="0">
                        <a:solidFill>
                          <a:schemeClr val="tx1"/>
                        </a:solidFill>
                        <a:latin typeface="+mj-lt"/>
                      </a:endParaRPr>
                    </a:p>
                  </a:txBody>
                  <a:tcPr anchor="ctr">
                    <a:solidFill>
                      <a:schemeClr val="accent3">
                        <a:lumMod val="60000"/>
                        <a:lumOff val="40000"/>
                      </a:schemeClr>
                    </a:solidFill>
                  </a:tcPr>
                </a:tc>
                <a:tc>
                  <a:txBody>
                    <a:bodyPr/>
                    <a:lstStyle/>
                    <a:p>
                      <a:pPr algn="l"/>
                      <a:r>
                        <a:rPr lang="en-AU" sz="1800" b="1" u="none" strike="noStrike" baseline="0" dirty="0" smtClean="0">
                          <a:solidFill>
                            <a:schemeClr val="tx1"/>
                          </a:solidFill>
                        </a:rPr>
                        <a:t>What planning could prevent this from happening?</a:t>
                      </a:r>
                      <a:endParaRPr lang="en-AU" sz="4400" b="1" dirty="0">
                        <a:solidFill>
                          <a:schemeClr val="tx1"/>
                        </a:solidFill>
                        <a:latin typeface="+mj-lt"/>
                      </a:endParaRPr>
                    </a:p>
                  </a:txBody>
                  <a:tcPr anchor="ctr">
                    <a:solidFill>
                      <a:schemeClr val="accent3">
                        <a:lumMod val="60000"/>
                        <a:lumOff val="40000"/>
                      </a:schemeClr>
                    </a:solidFill>
                  </a:tcPr>
                </a:tc>
                <a:extLst>
                  <a:ext uri="{0D108BD9-81ED-4DB2-BD59-A6C34878D82A}">
                    <a16:rowId xmlns:a16="http://schemas.microsoft.com/office/drawing/2014/main" val="2163603682"/>
                  </a:ext>
                </a:extLst>
              </a:tr>
              <a:tr h="370840">
                <a:tc>
                  <a:txBody>
                    <a:bodyPr/>
                    <a:lstStyle/>
                    <a:p>
                      <a:r>
                        <a:rPr lang="en-AU" sz="1600" b="1" u="none" strike="noStrike" kern="1200" baseline="0" dirty="0" smtClean="0"/>
                        <a:t>Driver’s mobile phone keeps ringing ?</a:t>
                      </a:r>
                    </a:p>
                    <a:p>
                      <a:endParaRPr lang="en-AU" sz="1600" b="1" i="0" u="none" strike="noStrike" kern="1200" baseline="0" dirty="0" smtClean="0">
                        <a:solidFill>
                          <a:schemeClr val="dk1"/>
                        </a:solidFill>
                        <a:latin typeface="+mj-lt"/>
                        <a:ea typeface="+mn-ea"/>
                        <a:cs typeface="+mn-cs"/>
                      </a:endParaRPr>
                    </a:p>
                  </a:txBody>
                  <a:tcPr anchor="ctr"/>
                </a:tc>
                <a:tc>
                  <a:txBody>
                    <a:bodyPr/>
                    <a:lstStyle/>
                    <a:p>
                      <a:pPr algn="l"/>
                      <a:endParaRPr lang="en-AU" sz="1600" dirty="0">
                        <a:latin typeface="+mj-lt"/>
                      </a:endParaRPr>
                    </a:p>
                  </a:txBody>
                  <a:tcPr anchor="ctr"/>
                </a:tc>
                <a:tc>
                  <a:txBody>
                    <a:bodyPr/>
                    <a:lstStyle/>
                    <a:p>
                      <a:pPr algn="l"/>
                      <a:endParaRPr lang="en-AU" sz="1600" dirty="0">
                        <a:latin typeface="+mj-lt"/>
                      </a:endParaRPr>
                    </a:p>
                  </a:txBody>
                  <a:tcPr anchor="ctr"/>
                </a:tc>
                <a:tc>
                  <a:txBody>
                    <a:bodyPr/>
                    <a:lstStyle/>
                    <a:p>
                      <a:pPr algn="l"/>
                      <a:endParaRPr lang="en-AU" sz="1600" dirty="0">
                        <a:latin typeface="+mj-lt"/>
                      </a:endParaRPr>
                    </a:p>
                  </a:txBody>
                  <a:tcPr anchor="ctr"/>
                </a:tc>
                <a:extLst>
                  <a:ext uri="{0D108BD9-81ED-4DB2-BD59-A6C34878D82A}">
                    <a16:rowId xmlns:a16="http://schemas.microsoft.com/office/drawing/2014/main" val="1139341063"/>
                  </a:ext>
                </a:extLst>
              </a:tr>
              <a:tr h="370840">
                <a:tc>
                  <a:txBody>
                    <a:bodyPr/>
                    <a:lstStyle/>
                    <a:p>
                      <a:r>
                        <a:rPr lang="en-AU" sz="1600" b="1" u="none" strike="noStrike" kern="1200" baseline="0" dirty="0" smtClean="0"/>
                        <a:t>Passenger is drunk and feels like they are going to be sick</a:t>
                      </a:r>
                      <a:endParaRPr lang="en-AU" sz="1600" b="1" dirty="0">
                        <a:latin typeface="+mj-lt"/>
                      </a:endParaRPr>
                    </a:p>
                  </a:txBody>
                  <a:tcPr anchor="ctr"/>
                </a:tc>
                <a:tc>
                  <a:txBody>
                    <a:bodyPr/>
                    <a:lstStyle/>
                    <a:p>
                      <a:pPr algn="l"/>
                      <a:endParaRPr lang="en-AU" sz="1600" dirty="0">
                        <a:latin typeface="+mj-lt"/>
                      </a:endParaRPr>
                    </a:p>
                  </a:txBody>
                  <a:tcPr anchor="ctr"/>
                </a:tc>
                <a:tc>
                  <a:txBody>
                    <a:bodyPr/>
                    <a:lstStyle/>
                    <a:p>
                      <a:pPr algn="l"/>
                      <a:endParaRPr lang="en-AU" sz="1600" dirty="0">
                        <a:latin typeface="+mj-lt"/>
                      </a:endParaRPr>
                    </a:p>
                  </a:txBody>
                  <a:tcPr anchor="ctr"/>
                </a:tc>
                <a:tc>
                  <a:txBody>
                    <a:bodyPr/>
                    <a:lstStyle/>
                    <a:p>
                      <a:pPr algn="l"/>
                      <a:endParaRPr lang="en-AU" sz="1600" dirty="0">
                        <a:latin typeface="+mj-lt"/>
                      </a:endParaRPr>
                    </a:p>
                  </a:txBody>
                  <a:tcPr anchor="ctr"/>
                </a:tc>
                <a:extLst>
                  <a:ext uri="{0D108BD9-81ED-4DB2-BD59-A6C34878D82A}">
                    <a16:rowId xmlns:a16="http://schemas.microsoft.com/office/drawing/2014/main" val="1802688867"/>
                  </a:ext>
                </a:extLst>
              </a:tr>
              <a:tr h="472627">
                <a:tc>
                  <a:txBody>
                    <a:bodyPr/>
                    <a:lstStyle/>
                    <a:p>
                      <a:r>
                        <a:rPr lang="en-AU" sz="1600" b="1" u="none" strike="noStrike" kern="1200" baseline="0" dirty="0" smtClean="0"/>
                        <a:t>Passengers are passing food to the driver to eat</a:t>
                      </a:r>
                    </a:p>
                    <a:p>
                      <a:endParaRPr lang="en-AU" sz="1600" b="1" dirty="0">
                        <a:latin typeface="+mj-lt"/>
                      </a:endParaRPr>
                    </a:p>
                  </a:txBody>
                  <a:tcPr anchor="ctr"/>
                </a:tc>
                <a:tc>
                  <a:txBody>
                    <a:bodyPr/>
                    <a:lstStyle/>
                    <a:p>
                      <a:pPr algn="l"/>
                      <a:endParaRPr lang="en-AU" sz="1600" dirty="0">
                        <a:latin typeface="+mj-lt"/>
                      </a:endParaRPr>
                    </a:p>
                  </a:txBody>
                  <a:tcPr anchor="ctr"/>
                </a:tc>
                <a:tc>
                  <a:txBody>
                    <a:bodyPr/>
                    <a:lstStyle/>
                    <a:p>
                      <a:pPr algn="l"/>
                      <a:endParaRPr lang="en-AU" sz="1600" dirty="0">
                        <a:latin typeface="+mj-lt"/>
                      </a:endParaRPr>
                    </a:p>
                  </a:txBody>
                  <a:tcPr anchor="ctr"/>
                </a:tc>
                <a:tc>
                  <a:txBody>
                    <a:bodyPr/>
                    <a:lstStyle/>
                    <a:p>
                      <a:pPr algn="l"/>
                      <a:endParaRPr lang="en-AU" sz="1600" dirty="0">
                        <a:latin typeface="+mj-lt"/>
                      </a:endParaRPr>
                    </a:p>
                  </a:txBody>
                  <a:tcPr anchor="ctr"/>
                </a:tc>
                <a:extLst>
                  <a:ext uri="{0D108BD9-81ED-4DB2-BD59-A6C34878D82A}">
                    <a16:rowId xmlns:a16="http://schemas.microsoft.com/office/drawing/2014/main" val="4003263373"/>
                  </a:ext>
                </a:extLst>
              </a:tr>
              <a:tr h="370840">
                <a:tc>
                  <a:txBody>
                    <a:bodyPr/>
                    <a:lstStyle/>
                    <a:p>
                      <a:r>
                        <a:rPr lang="en-AU" sz="1600" b="1" u="none" strike="noStrike" kern="1200" baseline="0" dirty="0" smtClean="0"/>
                        <a:t>The driver and a passenger are arguing</a:t>
                      </a:r>
                    </a:p>
                    <a:p>
                      <a:endParaRPr lang="en-AU" sz="1600" b="1" dirty="0">
                        <a:latin typeface="+mj-lt"/>
                      </a:endParaRPr>
                    </a:p>
                  </a:txBody>
                  <a:tcPr anchor="ctr"/>
                </a:tc>
                <a:tc>
                  <a:txBody>
                    <a:bodyPr/>
                    <a:lstStyle/>
                    <a:p>
                      <a:pPr algn="l"/>
                      <a:endParaRPr lang="en-AU" sz="1600" dirty="0">
                        <a:latin typeface="+mj-lt"/>
                      </a:endParaRPr>
                    </a:p>
                  </a:txBody>
                  <a:tcPr anchor="ctr"/>
                </a:tc>
                <a:tc>
                  <a:txBody>
                    <a:bodyPr/>
                    <a:lstStyle/>
                    <a:p>
                      <a:pPr algn="l"/>
                      <a:endParaRPr lang="en-AU" sz="1600" dirty="0">
                        <a:latin typeface="+mj-lt"/>
                      </a:endParaRPr>
                    </a:p>
                  </a:txBody>
                  <a:tcPr anchor="ctr"/>
                </a:tc>
                <a:tc>
                  <a:txBody>
                    <a:bodyPr/>
                    <a:lstStyle/>
                    <a:p>
                      <a:pPr algn="l"/>
                      <a:endParaRPr lang="en-AU" sz="1600" dirty="0">
                        <a:latin typeface="+mj-lt"/>
                      </a:endParaRPr>
                    </a:p>
                  </a:txBody>
                  <a:tcPr anchor="ctr"/>
                </a:tc>
                <a:extLst>
                  <a:ext uri="{0D108BD9-81ED-4DB2-BD59-A6C34878D82A}">
                    <a16:rowId xmlns:a16="http://schemas.microsoft.com/office/drawing/2014/main" val="3375825261"/>
                  </a:ext>
                </a:extLst>
              </a:tr>
              <a:tr h="370840">
                <a:tc>
                  <a:txBody>
                    <a:bodyPr/>
                    <a:lstStyle/>
                    <a:p>
                      <a:r>
                        <a:rPr lang="en-AU" sz="1600" b="1" u="none" strike="noStrike" kern="1200" baseline="0" dirty="0" smtClean="0"/>
                        <a:t>Passenger keeps turning the music up loud</a:t>
                      </a:r>
                    </a:p>
                    <a:p>
                      <a:endParaRPr lang="en-AU" sz="1600" b="1" dirty="0">
                        <a:latin typeface="+mj-lt"/>
                      </a:endParaRPr>
                    </a:p>
                  </a:txBody>
                  <a:tcPr anchor="ctr"/>
                </a:tc>
                <a:tc>
                  <a:txBody>
                    <a:bodyPr/>
                    <a:lstStyle/>
                    <a:p>
                      <a:pPr algn="l"/>
                      <a:endParaRPr lang="en-AU" sz="1600" dirty="0">
                        <a:latin typeface="+mj-lt"/>
                      </a:endParaRPr>
                    </a:p>
                  </a:txBody>
                  <a:tcPr anchor="ctr"/>
                </a:tc>
                <a:tc>
                  <a:txBody>
                    <a:bodyPr/>
                    <a:lstStyle/>
                    <a:p>
                      <a:pPr algn="l"/>
                      <a:endParaRPr lang="en-AU" sz="1600" dirty="0">
                        <a:latin typeface="+mj-lt"/>
                      </a:endParaRPr>
                    </a:p>
                  </a:txBody>
                  <a:tcPr anchor="ctr"/>
                </a:tc>
                <a:tc>
                  <a:txBody>
                    <a:bodyPr/>
                    <a:lstStyle/>
                    <a:p>
                      <a:pPr algn="l"/>
                      <a:endParaRPr lang="en-AU" sz="1600" dirty="0">
                        <a:latin typeface="+mj-lt"/>
                      </a:endParaRPr>
                    </a:p>
                  </a:txBody>
                  <a:tcPr anchor="ctr"/>
                </a:tc>
                <a:extLst>
                  <a:ext uri="{0D108BD9-81ED-4DB2-BD59-A6C34878D82A}">
                    <a16:rowId xmlns:a16="http://schemas.microsoft.com/office/drawing/2014/main" val="800933287"/>
                  </a:ext>
                </a:extLst>
              </a:tr>
            </a:tbl>
          </a:graphicData>
        </a:graphic>
      </p:graphicFrame>
    </p:spTree>
    <p:extLst>
      <p:ext uri="{BB962C8B-B14F-4D97-AF65-F5344CB8AC3E}">
        <p14:creationId xmlns:p14="http://schemas.microsoft.com/office/powerpoint/2010/main" val="25939747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tx1"/>
                </a:solidFill>
              </a:rPr>
              <a:t>Scenario: Lets Practice - Role Play</a:t>
            </a:r>
            <a:endParaRPr lang="en-AU" dirty="0">
              <a:solidFill>
                <a:schemeClr val="tx1"/>
              </a:solidFill>
            </a:endParaRPr>
          </a:p>
        </p:txBody>
      </p:sp>
      <p:sp>
        <p:nvSpPr>
          <p:cNvPr id="3" name="Content Placeholder 2"/>
          <p:cNvSpPr>
            <a:spLocks noGrp="1"/>
          </p:cNvSpPr>
          <p:nvPr>
            <p:ph idx="1"/>
          </p:nvPr>
        </p:nvSpPr>
        <p:spPr>
          <a:xfrm>
            <a:off x="1073942" y="1930401"/>
            <a:ext cx="8596668" cy="1782284"/>
          </a:xfrm>
        </p:spPr>
        <p:txBody>
          <a:bodyPr/>
          <a:lstStyle/>
          <a:p>
            <a:endParaRPr lang="en-US" dirty="0"/>
          </a:p>
          <a:p>
            <a:pPr marL="0" indent="0">
              <a:buNone/>
            </a:pPr>
            <a:r>
              <a:rPr lang="en-AU" sz="3200" dirty="0" smtClean="0"/>
              <a:t>The </a:t>
            </a:r>
            <a:r>
              <a:rPr lang="en-AU" sz="3200" dirty="0"/>
              <a:t>front passenger keeps </a:t>
            </a:r>
            <a:r>
              <a:rPr lang="en-AU" sz="3200" dirty="0" smtClean="0"/>
              <a:t>trying to </a:t>
            </a:r>
            <a:r>
              <a:rPr lang="en-AU" sz="3200" dirty="0"/>
              <a:t>show the driver something </a:t>
            </a:r>
            <a:r>
              <a:rPr lang="en-AU" sz="3200" dirty="0" smtClean="0"/>
              <a:t>on their </a:t>
            </a:r>
            <a:r>
              <a:rPr lang="en-AU" sz="3200" dirty="0"/>
              <a:t>mobile phone.</a:t>
            </a:r>
            <a:endParaRPr lang="en-AU" sz="3200" dirty="0" smtClean="0">
              <a:solidFill>
                <a:schemeClr val="accent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14497" y="4318612"/>
            <a:ext cx="2274983" cy="2274983"/>
          </a:xfrm>
          <a:prstGeom prst="rect">
            <a:avLst/>
          </a:prstGeom>
        </p:spPr>
      </p:pic>
      <p:sp>
        <p:nvSpPr>
          <p:cNvPr id="5" name="Oval Callout 4"/>
          <p:cNvSpPr/>
          <p:nvPr/>
        </p:nvSpPr>
        <p:spPr>
          <a:xfrm>
            <a:off x="7227065" y="3592724"/>
            <a:ext cx="3558448" cy="1706389"/>
          </a:xfrm>
          <a:prstGeom prst="wedgeEllipseCallout">
            <a:avLst>
              <a:gd name="adj1" fmla="val -45291"/>
              <a:gd name="adj2" fmla="val 56044"/>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Hey check this out! </a:t>
            </a:r>
            <a:endParaRPr lang="en-AU" dirty="0"/>
          </a:p>
        </p:txBody>
      </p:sp>
    </p:spTree>
    <p:extLst>
      <p:ext uri="{BB962C8B-B14F-4D97-AF65-F5344CB8AC3E}">
        <p14:creationId xmlns:p14="http://schemas.microsoft.com/office/powerpoint/2010/main" val="38623580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tx1"/>
                </a:solidFill>
              </a:rPr>
              <a:t>Scenarios</a:t>
            </a:r>
            <a:endParaRPr lang="en-AU" dirty="0">
              <a:solidFill>
                <a:schemeClr val="tx1"/>
              </a:solidFill>
            </a:endParaRPr>
          </a:p>
        </p:txBody>
      </p:sp>
      <p:sp>
        <p:nvSpPr>
          <p:cNvPr id="3" name="Content Placeholder 2"/>
          <p:cNvSpPr>
            <a:spLocks noGrp="1"/>
          </p:cNvSpPr>
          <p:nvPr>
            <p:ph idx="1"/>
          </p:nvPr>
        </p:nvSpPr>
        <p:spPr>
          <a:xfrm>
            <a:off x="1147784" y="1380403"/>
            <a:ext cx="2340000" cy="2158023"/>
          </a:xfrm>
          <a:solidFill>
            <a:schemeClr val="accent1">
              <a:lumMod val="20000"/>
              <a:lumOff val="80000"/>
            </a:schemeClr>
          </a:solidFill>
        </p:spPr>
        <p:txBody>
          <a:bodyPr>
            <a:normAutofit fontScale="92500" lnSpcReduction="10000"/>
          </a:bodyPr>
          <a:lstStyle/>
          <a:p>
            <a:pPr marL="0" indent="0">
              <a:buNone/>
            </a:pPr>
            <a:r>
              <a:rPr lang="en-AU" dirty="0" smtClean="0"/>
              <a:t>1. A </a:t>
            </a:r>
            <a:r>
              <a:rPr lang="en-AU" dirty="0"/>
              <a:t>passenger feels scared </a:t>
            </a:r>
            <a:r>
              <a:rPr lang="en-AU" dirty="0" smtClean="0"/>
              <a:t>because the </a:t>
            </a:r>
            <a:r>
              <a:rPr lang="en-AU" dirty="0"/>
              <a:t>driver is angry and it’s affecting </a:t>
            </a:r>
            <a:r>
              <a:rPr lang="en-AU" dirty="0" smtClean="0"/>
              <a:t>her ability </a:t>
            </a:r>
            <a:r>
              <a:rPr lang="en-AU" dirty="0"/>
              <a:t>to drive safely. She asks the </a:t>
            </a:r>
            <a:r>
              <a:rPr lang="en-AU" dirty="0" smtClean="0"/>
              <a:t>driver, who </a:t>
            </a:r>
            <a:r>
              <a:rPr lang="en-AU" dirty="0"/>
              <a:t>is her friend, to stop the car.</a:t>
            </a:r>
          </a:p>
        </p:txBody>
      </p:sp>
      <p:sp>
        <p:nvSpPr>
          <p:cNvPr id="5" name="TextBox 4"/>
          <p:cNvSpPr txBox="1"/>
          <p:nvPr/>
        </p:nvSpPr>
        <p:spPr>
          <a:xfrm>
            <a:off x="1147784" y="3824023"/>
            <a:ext cx="2340000" cy="2308324"/>
          </a:xfrm>
          <a:prstGeom prst="rect">
            <a:avLst/>
          </a:prstGeom>
          <a:solidFill>
            <a:schemeClr val="accent3">
              <a:lumMod val="40000"/>
              <a:lumOff val="60000"/>
            </a:schemeClr>
          </a:solidFill>
        </p:spPr>
        <p:txBody>
          <a:bodyPr wrap="square" rtlCol="0">
            <a:spAutoFit/>
          </a:bodyPr>
          <a:lstStyle/>
          <a:p>
            <a:r>
              <a:rPr lang="en-AU" dirty="0" smtClean="0"/>
              <a:t>2. A </a:t>
            </a:r>
            <a:r>
              <a:rPr lang="en-AU" dirty="0"/>
              <a:t>group of friends have bought a </a:t>
            </a:r>
            <a:r>
              <a:rPr lang="en-AU" dirty="0" smtClean="0"/>
              <a:t>pizza to </a:t>
            </a:r>
            <a:r>
              <a:rPr lang="en-AU" dirty="0"/>
              <a:t>share on the way to the beach. </a:t>
            </a:r>
            <a:r>
              <a:rPr lang="en-AU" dirty="0" smtClean="0"/>
              <a:t>The front </a:t>
            </a:r>
            <a:r>
              <a:rPr lang="en-AU" dirty="0"/>
              <a:t>seat passenger decides to ‘feed’ </a:t>
            </a:r>
            <a:r>
              <a:rPr lang="en-AU" dirty="0" smtClean="0"/>
              <a:t>the driver </a:t>
            </a:r>
            <a:r>
              <a:rPr lang="en-AU" dirty="0"/>
              <a:t>so she doesn’t miss out.</a:t>
            </a:r>
          </a:p>
        </p:txBody>
      </p:sp>
      <p:sp>
        <p:nvSpPr>
          <p:cNvPr id="6" name="TextBox 5"/>
          <p:cNvSpPr txBox="1"/>
          <p:nvPr/>
        </p:nvSpPr>
        <p:spPr>
          <a:xfrm>
            <a:off x="4215546" y="3824023"/>
            <a:ext cx="2347466" cy="2862322"/>
          </a:xfrm>
          <a:prstGeom prst="rect">
            <a:avLst/>
          </a:prstGeom>
          <a:solidFill>
            <a:schemeClr val="accent3">
              <a:lumMod val="20000"/>
              <a:lumOff val="80000"/>
            </a:schemeClr>
          </a:solidFill>
        </p:spPr>
        <p:txBody>
          <a:bodyPr wrap="square" rtlCol="0">
            <a:spAutoFit/>
          </a:bodyPr>
          <a:lstStyle/>
          <a:p>
            <a:r>
              <a:rPr lang="en-AU" dirty="0" smtClean="0"/>
              <a:t>4. A </a:t>
            </a:r>
            <a:r>
              <a:rPr lang="en-AU" dirty="0"/>
              <a:t>pillion passenger is </a:t>
            </a:r>
            <a:r>
              <a:rPr lang="en-AU" dirty="0" smtClean="0"/>
              <a:t> pointing </a:t>
            </a:r>
            <a:r>
              <a:rPr lang="en-AU" dirty="0"/>
              <a:t>to</a:t>
            </a:r>
          </a:p>
          <a:p>
            <a:r>
              <a:rPr lang="en-AU" dirty="0"/>
              <a:t>interesting things along the side of </a:t>
            </a:r>
            <a:r>
              <a:rPr lang="en-AU" dirty="0" smtClean="0"/>
              <a:t>the road</a:t>
            </a:r>
            <a:r>
              <a:rPr lang="en-AU" dirty="0"/>
              <a:t>. The motorcyclist keeps taking </a:t>
            </a:r>
            <a:r>
              <a:rPr lang="en-AU" dirty="0" smtClean="0"/>
              <a:t>their eyes </a:t>
            </a:r>
            <a:r>
              <a:rPr lang="en-AU" dirty="0"/>
              <a:t>off the road to look at these.</a:t>
            </a:r>
          </a:p>
        </p:txBody>
      </p:sp>
      <p:sp>
        <p:nvSpPr>
          <p:cNvPr id="7" name="TextBox 6"/>
          <p:cNvSpPr txBox="1"/>
          <p:nvPr/>
        </p:nvSpPr>
        <p:spPr>
          <a:xfrm>
            <a:off x="4223011" y="1230102"/>
            <a:ext cx="2340000" cy="2308324"/>
          </a:xfrm>
          <a:prstGeom prst="rect">
            <a:avLst/>
          </a:prstGeom>
          <a:solidFill>
            <a:schemeClr val="accent6">
              <a:lumMod val="20000"/>
              <a:lumOff val="80000"/>
            </a:schemeClr>
          </a:solidFill>
        </p:spPr>
        <p:txBody>
          <a:bodyPr wrap="square" rtlCol="0">
            <a:spAutoFit/>
          </a:bodyPr>
          <a:lstStyle/>
          <a:p>
            <a:r>
              <a:rPr lang="en-AU" dirty="0" smtClean="0"/>
              <a:t>3. It’s </a:t>
            </a:r>
            <a:r>
              <a:rPr lang="en-AU" dirty="0"/>
              <a:t>raining and the windscreen has </a:t>
            </a:r>
            <a:r>
              <a:rPr lang="en-AU" dirty="0" smtClean="0"/>
              <a:t>fogged up</a:t>
            </a:r>
            <a:r>
              <a:rPr lang="en-AU" dirty="0"/>
              <a:t>. The front seat passenger </a:t>
            </a:r>
            <a:r>
              <a:rPr lang="en-AU" dirty="0" smtClean="0"/>
              <a:t>decides to keep </a:t>
            </a:r>
            <a:r>
              <a:rPr lang="en-AU" dirty="0"/>
              <a:t>wiping the </a:t>
            </a:r>
            <a:r>
              <a:rPr lang="en-AU" dirty="0" smtClean="0"/>
              <a:t> windscreen </a:t>
            </a:r>
            <a:r>
              <a:rPr lang="en-AU" dirty="0"/>
              <a:t>so the </a:t>
            </a:r>
            <a:r>
              <a:rPr lang="en-AU" dirty="0" smtClean="0"/>
              <a:t>driver can </a:t>
            </a:r>
            <a:r>
              <a:rPr lang="en-AU" dirty="0"/>
              <a:t>see.</a:t>
            </a:r>
          </a:p>
        </p:txBody>
      </p:sp>
      <p:sp>
        <p:nvSpPr>
          <p:cNvPr id="8" name="TextBox 7"/>
          <p:cNvSpPr txBox="1"/>
          <p:nvPr/>
        </p:nvSpPr>
        <p:spPr>
          <a:xfrm>
            <a:off x="7290774" y="1708633"/>
            <a:ext cx="2774355" cy="3970318"/>
          </a:xfrm>
          <a:prstGeom prst="rect">
            <a:avLst/>
          </a:prstGeom>
          <a:solidFill>
            <a:srgbClr val="FFFFCC"/>
          </a:solidFill>
        </p:spPr>
        <p:txBody>
          <a:bodyPr wrap="square" rtlCol="0">
            <a:spAutoFit/>
          </a:bodyPr>
          <a:lstStyle/>
          <a:p>
            <a:r>
              <a:rPr lang="en-AU" dirty="0" smtClean="0"/>
              <a:t>5. A </a:t>
            </a:r>
            <a:r>
              <a:rPr lang="en-AU" dirty="0"/>
              <a:t>group of friends have been to a party.</a:t>
            </a:r>
          </a:p>
          <a:p>
            <a:r>
              <a:rPr lang="en-AU" dirty="0"/>
              <a:t>The driver hasn’t been drinking but everyone</a:t>
            </a:r>
          </a:p>
          <a:p>
            <a:r>
              <a:rPr lang="en-AU" dirty="0"/>
              <a:t>else has. The four passengers in the car are</a:t>
            </a:r>
          </a:p>
          <a:p>
            <a:r>
              <a:rPr lang="en-AU" dirty="0"/>
              <a:t>all laughing loudly and being stupid. One</a:t>
            </a:r>
          </a:p>
          <a:p>
            <a:r>
              <a:rPr lang="en-AU" dirty="0"/>
              <a:t>of them has taken off their seatbelt to reach</a:t>
            </a:r>
          </a:p>
          <a:p>
            <a:r>
              <a:rPr lang="en-AU" dirty="0"/>
              <a:t>into the front and change the music to the</a:t>
            </a:r>
          </a:p>
          <a:p>
            <a:r>
              <a:rPr lang="en-AU" dirty="0"/>
              <a:t>station they want to listen to.</a:t>
            </a:r>
          </a:p>
        </p:txBody>
      </p:sp>
    </p:spTree>
    <p:extLst>
      <p:ext uri="{BB962C8B-B14F-4D97-AF65-F5344CB8AC3E}">
        <p14:creationId xmlns:p14="http://schemas.microsoft.com/office/powerpoint/2010/main" val="35247976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tx1"/>
                </a:solidFill>
              </a:rPr>
              <a:t>Journal Activities </a:t>
            </a:r>
          </a:p>
        </p:txBody>
      </p:sp>
      <p:sp>
        <p:nvSpPr>
          <p:cNvPr id="4" name="Oval 3"/>
          <p:cNvSpPr/>
          <p:nvPr/>
        </p:nvSpPr>
        <p:spPr>
          <a:xfrm>
            <a:off x="3029639" y="1707614"/>
            <a:ext cx="4175392" cy="383387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b="1" i="1" dirty="0">
                <a:solidFill>
                  <a:schemeClr val="tx1"/>
                </a:solidFill>
              </a:rPr>
              <a:t>Behind the wheel – Task 4 – Be aware of</a:t>
            </a:r>
          </a:p>
          <a:p>
            <a:r>
              <a:rPr lang="en-AU" b="1" i="1" dirty="0">
                <a:solidFill>
                  <a:schemeClr val="tx1"/>
                </a:solidFill>
              </a:rPr>
              <a:t>distractions </a:t>
            </a:r>
            <a:r>
              <a:rPr lang="en-AU" b="1" dirty="0">
                <a:solidFill>
                  <a:schemeClr val="tx1"/>
                </a:solidFill>
              </a:rPr>
              <a:t>(page 7)</a:t>
            </a:r>
          </a:p>
        </p:txBody>
      </p:sp>
    </p:spTree>
    <p:extLst>
      <p:ext uri="{BB962C8B-B14F-4D97-AF65-F5344CB8AC3E}">
        <p14:creationId xmlns:p14="http://schemas.microsoft.com/office/powerpoint/2010/main" val="14608798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tx1"/>
                </a:solidFill>
              </a:rPr>
              <a:t>Road Rule: Crossing continuous white lines</a:t>
            </a:r>
            <a:endParaRPr lang="en-AU" dirty="0">
              <a:solidFill>
                <a:schemeClr val="tx1"/>
              </a:solidFill>
            </a:endParaRPr>
          </a:p>
        </p:txBody>
      </p:sp>
      <p:sp>
        <p:nvSpPr>
          <p:cNvPr id="5" name="TextBox 4"/>
          <p:cNvSpPr txBox="1"/>
          <p:nvPr/>
        </p:nvSpPr>
        <p:spPr>
          <a:xfrm>
            <a:off x="842211" y="3585596"/>
            <a:ext cx="4451684" cy="646331"/>
          </a:xfrm>
          <a:prstGeom prst="rect">
            <a:avLst/>
          </a:prstGeom>
          <a:noFill/>
        </p:spPr>
        <p:txBody>
          <a:bodyPr wrap="square" rtlCol="0">
            <a:spAutoFit/>
          </a:bodyPr>
          <a:lstStyle/>
          <a:p>
            <a:r>
              <a:rPr lang="en-AU" dirty="0" smtClean="0">
                <a:hlinkClick r:id="rId3"/>
              </a:rPr>
              <a:t>Road Safety Commission Get Streetwise Crossing continuous white lines</a:t>
            </a:r>
            <a:endParaRPr lang="en-AU"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4250" y="2816394"/>
            <a:ext cx="825124" cy="704068"/>
          </a:xfrm>
          <a:prstGeom prst="rect">
            <a:avLst/>
          </a:prstGeom>
        </p:spPr>
      </p:pic>
      <p:pic>
        <p:nvPicPr>
          <p:cNvPr id="3" name="Picture 2"/>
          <p:cNvPicPr>
            <a:picLocks noChangeAspect="1"/>
          </p:cNvPicPr>
          <p:nvPr/>
        </p:nvPicPr>
        <p:blipFill rotWithShape="1">
          <a:blip r:embed="rId5"/>
          <a:srcRect l="29844" t="60354" r="58171" b="12812"/>
          <a:stretch/>
        </p:blipFill>
        <p:spPr>
          <a:xfrm>
            <a:off x="6255735" y="1782774"/>
            <a:ext cx="3176311" cy="3852000"/>
          </a:xfrm>
          <a:prstGeom prst="rect">
            <a:avLst/>
          </a:prstGeom>
        </p:spPr>
      </p:pic>
    </p:spTree>
    <p:extLst>
      <p:ext uri="{BB962C8B-B14F-4D97-AF65-F5344CB8AC3E}">
        <p14:creationId xmlns:p14="http://schemas.microsoft.com/office/powerpoint/2010/main" val="14845012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512" y="203200"/>
            <a:ext cx="8596668" cy="885713"/>
          </a:xfrm>
        </p:spPr>
        <p:txBody>
          <a:bodyPr>
            <a:normAutofit fontScale="90000"/>
          </a:bodyPr>
          <a:lstStyle/>
          <a:p>
            <a:r>
              <a:rPr lang="en-AU" dirty="0">
                <a:solidFill>
                  <a:srgbClr val="0070C0"/>
                </a:solidFill>
              </a:rPr>
              <a:t>For Teachers/Agencies only- Find out more links from resource:</a:t>
            </a:r>
            <a:r>
              <a:rPr lang="en-AU" dirty="0"/>
              <a:t/>
            </a:r>
            <a:br>
              <a:rPr lang="en-AU" dirty="0"/>
            </a:br>
            <a:endParaRPr lang="en-AU" dirty="0"/>
          </a:p>
        </p:txBody>
      </p:sp>
      <p:sp>
        <p:nvSpPr>
          <p:cNvPr id="3" name="Content Placeholder 2"/>
          <p:cNvSpPr>
            <a:spLocks noGrp="1"/>
          </p:cNvSpPr>
          <p:nvPr>
            <p:ph idx="1"/>
          </p:nvPr>
        </p:nvSpPr>
        <p:spPr>
          <a:xfrm>
            <a:off x="654755" y="1470757"/>
            <a:ext cx="9924405" cy="5146892"/>
          </a:xfrm>
        </p:spPr>
        <p:txBody>
          <a:bodyPr>
            <a:normAutofit fontScale="92500" lnSpcReduction="20000"/>
          </a:bodyPr>
          <a:lstStyle/>
          <a:p>
            <a:pPr marL="0" indent="0">
              <a:buNone/>
            </a:pPr>
            <a:r>
              <a:rPr lang="en-AU" dirty="0"/>
              <a:t>From the Keys 4 Life teacher resource 2020 edition 7 Lesson 6</a:t>
            </a:r>
          </a:p>
          <a:p>
            <a:r>
              <a:rPr lang="en-AU" b="1" dirty="0"/>
              <a:t>Road Safety Commission </a:t>
            </a:r>
            <a:r>
              <a:rPr lang="en-AU" dirty="0"/>
              <a:t>Mobile phone (information and videos) </a:t>
            </a:r>
            <a:r>
              <a:rPr lang="en-AU" dirty="0">
                <a:hlinkClick r:id="rId2"/>
              </a:rPr>
              <a:t>https://www.rsc.wa.gov.au/Your-Safety/Behaviours/Distractions/Mobile-Phones</a:t>
            </a:r>
            <a:r>
              <a:rPr lang="en-AU" dirty="0"/>
              <a:t> </a:t>
            </a:r>
          </a:p>
          <a:p>
            <a:pPr marL="0" indent="0">
              <a:buNone/>
            </a:pPr>
            <a:endParaRPr lang="en-AU" dirty="0"/>
          </a:p>
          <a:p>
            <a:r>
              <a:rPr lang="en-AU" b="1" dirty="0"/>
              <a:t>Road Safety Commission </a:t>
            </a:r>
            <a:r>
              <a:rPr lang="en-AU" dirty="0"/>
              <a:t>Distracted driving (Information) </a:t>
            </a:r>
            <a:r>
              <a:rPr lang="en-AU" dirty="0">
                <a:hlinkClick r:id="rId3"/>
              </a:rPr>
              <a:t>https://www.rsc.wa.gov.au/Your-Safety/Behaviours/Distractions/Distracted-Driving</a:t>
            </a:r>
            <a:r>
              <a:rPr lang="en-AU" dirty="0"/>
              <a:t> </a:t>
            </a:r>
          </a:p>
          <a:p>
            <a:endParaRPr lang="en-AU" dirty="0"/>
          </a:p>
          <a:p>
            <a:r>
              <a:rPr lang="en-AU" b="1" dirty="0"/>
              <a:t>Road Safety Commission </a:t>
            </a:r>
            <a:r>
              <a:rPr lang="en-AU" dirty="0"/>
              <a:t>Fatigue (Information and videos) </a:t>
            </a:r>
            <a:r>
              <a:rPr lang="en-AU" dirty="0">
                <a:hlinkClick r:id="rId4"/>
              </a:rPr>
              <a:t>https://www.rsc.wa.gov.au/Your-Safety/Behaviours/Fatigue</a:t>
            </a:r>
            <a:r>
              <a:rPr lang="en-AU" dirty="0"/>
              <a:t> </a:t>
            </a:r>
          </a:p>
          <a:p>
            <a:endParaRPr lang="en-AU" dirty="0"/>
          </a:p>
          <a:p>
            <a:r>
              <a:rPr lang="en-AU" b="1" dirty="0" err="1"/>
              <a:t>WALGARoadWise</a:t>
            </a:r>
            <a:r>
              <a:rPr lang="en-AU" b="1" dirty="0"/>
              <a:t> </a:t>
            </a:r>
            <a:r>
              <a:rPr lang="en-AU" dirty="0"/>
              <a:t>Child car restraints </a:t>
            </a:r>
            <a:r>
              <a:rPr lang="en-AU" dirty="0">
                <a:hlinkClick r:id="rId5"/>
              </a:rPr>
              <a:t>http://www.roadwise.asn.au/childcarrestraints.aspx</a:t>
            </a:r>
            <a:endParaRPr lang="en-AU" dirty="0"/>
          </a:p>
          <a:p>
            <a:endParaRPr lang="en-AU" dirty="0"/>
          </a:p>
          <a:p>
            <a:r>
              <a:rPr lang="en-AU" b="1" dirty="0" err="1"/>
              <a:t>Kidsafe</a:t>
            </a:r>
            <a:r>
              <a:rPr lang="en-AU" b="1" dirty="0"/>
              <a:t> </a:t>
            </a:r>
            <a:r>
              <a:rPr lang="en-AU" dirty="0"/>
              <a:t>Child car restraints </a:t>
            </a:r>
            <a:r>
              <a:rPr lang="en-AU" dirty="0">
                <a:hlinkClick r:id="rId6"/>
              </a:rPr>
              <a:t>http://www.kidsafewa.com.au/child-carrestraints-road</a:t>
            </a:r>
            <a:r>
              <a:rPr lang="en-AU" dirty="0"/>
              <a:t> </a:t>
            </a:r>
          </a:p>
          <a:p>
            <a:endParaRPr lang="en-AU" dirty="0"/>
          </a:p>
          <a:p>
            <a:r>
              <a:rPr lang="en-AU" b="1" dirty="0"/>
              <a:t>Department of Transport </a:t>
            </a:r>
            <a:r>
              <a:rPr lang="en-AU" dirty="0"/>
              <a:t>Seats and seatbelts </a:t>
            </a:r>
            <a:r>
              <a:rPr lang="en-AU" dirty="0">
                <a:hlinkClick r:id="rId7"/>
              </a:rPr>
              <a:t>https://www.transport.wa.gov.au/licensing/seats-and-seat-belts.asp</a:t>
            </a:r>
            <a:r>
              <a:rPr lang="en-AU" dirty="0"/>
              <a:t>  </a:t>
            </a:r>
          </a:p>
        </p:txBody>
      </p:sp>
    </p:spTree>
    <p:extLst>
      <p:ext uri="{BB962C8B-B14F-4D97-AF65-F5344CB8AC3E}">
        <p14:creationId xmlns:p14="http://schemas.microsoft.com/office/powerpoint/2010/main" val="29325179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solidFill>
                  <a:srgbClr val="0070C0"/>
                </a:solidFill>
              </a:rPr>
              <a:t>For Teachers/Agencies only- Find out more links from resource:</a:t>
            </a:r>
            <a:r>
              <a:rPr lang="en-AU" dirty="0"/>
              <a:t/>
            </a:r>
            <a:br>
              <a:rPr lang="en-AU" dirty="0"/>
            </a:br>
            <a:endParaRPr lang="en-AU" dirty="0"/>
          </a:p>
        </p:txBody>
      </p:sp>
      <p:sp>
        <p:nvSpPr>
          <p:cNvPr id="3" name="Content Placeholder 2"/>
          <p:cNvSpPr>
            <a:spLocks noGrp="1"/>
          </p:cNvSpPr>
          <p:nvPr>
            <p:ph idx="1"/>
          </p:nvPr>
        </p:nvSpPr>
        <p:spPr>
          <a:xfrm>
            <a:off x="677334" y="1704109"/>
            <a:ext cx="8596668" cy="4337253"/>
          </a:xfrm>
        </p:spPr>
        <p:txBody>
          <a:bodyPr>
            <a:normAutofit lnSpcReduction="10000"/>
          </a:bodyPr>
          <a:lstStyle/>
          <a:p>
            <a:r>
              <a:rPr lang="en-AU" dirty="0"/>
              <a:t>Penalties for some common road rules are provided at: </a:t>
            </a:r>
            <a:r>
              <a:rPr lang="en-AU" b="1" dirty="0"/>
              <a:t>Department of Transport </a:t>
            </a:r>
            <a:r>
              <a:rPr lang="en-AU" dirty="0"/>
              <a:t>Driver rules, penalties and infringements http://www.transport.wa.gov.au/licensing/driverrules-penaltiesinfringements.asp</a:t>
            </a:r>
          </a:p>
          <a:p>
            <a:r>
              <a:rPr lang="en-AU" b="1" dirty="0"/>
              <a:t>Road Safety Commission </a:t>
            </a:r>
            <a:r>
              <a:rPr lang="en-AU" dirty="0"/>
              <a:t>Rules and penalties </a:t>
            </a:r>
            <a:r>
              <a:rPr lang="en-AU" dirty="0">
                <a:hlinkClick r:id="rId2"/>
              </a:rPr>
              <a:t>https://www.rsc.wa.gov.au/Rules-Penalties</a:t>
            </a:r>
            <a:r>
              <a:rPr lang="en-AU" dirty="0"/>
              <a:t> </a:t>
            </a:r>
          </a:p>
          <a:p>
            <a:r>
              <a:rPr lang="en-AU" b="1" i="1" dirty="0"/>
              <a:t>Drive Safe: A handbook for Western Australian road users </a:t>
            </a:r>
            <a:r>
              <a:rPr lang="en-AU" dirty="0"/>
              <a:t>Appendix 3: Penalties for traffic offences </a:t>
            </a:r>
            <a:r>
              <a:rPr lang="en-AU" dirty="0">
                <a:hlinkClick r:id="rId3"/>
              </a:rPr>
              <a:t>https://www.transport.wa.gov.au/licensing/rules-of-the-road.asp</a:t>
            </a:r>
            <a:r>
              <a:rPr lang="en-AU" dirty="0"/>
              <a:t> </a:t>
            </a:r>
          </a:p>
          <a:p>
            <a:r>
              <a:rPr lang="en-AU" b="1" dirty="0"/>
              <a:t>School Drug Education and Road Aware </a:t>
            </a:r>
            <a:r>
              <a:rPr lang="en-AU" dirty="0"/>
              <a:t>Challenges and Choices https://www.sdera.wa.edu.au/resources/secondary-resources/challenges-and-choicesdrug-education-resources/</a:t>
            </a:r>
          </a:p>
          <a:p>
            <a:r>
              <a:rPr lang="en-AU" b="1" dirty="0"/>
              <a:t>School Drug Education and Road Aware </a:t>
            </a:r>
            <a:r>
              <a:rPr lang="en-AU" dirty="0"/>
              <a:t>Drug Talk </a:t>
            </a:r>
            <a:r>
              <a:rPr lang="en-AU" dirty="0">
                <a:hlinkClick r:id="rId4"/>
              </a:rPr>
              <a:t>https://www.sdera.wa.edu.au/programs/drug-talk/</a:t>
            </a:r>
            <a:r>
              <a:rPr lang="en-AU" dirty="0"/>
              <a:t>  </a:t>
            </a:r>
          </a:p>
        </p:txBody>
      </p:sp>
    </p:spTree>
    <p:extLst>
      <p:ext uri="{BB962C8B-B14F-4D97-AF65-F5344CB8AC3E}">
        <p14:creationId xmlns:p14="http://schemas.microsoft.com/office/powerpoint/2010/main" val="17973559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450" y="844864"/>
            <a:ext cx="3573616" cy="4463889"/>
          </a:xfrm>
        </p:spPr>
        <p:txBody>
          <a:bodyPr anchor="ctr">
            <a:normAutofit/>
          </a:bodyPr>
          <a:lstStyle/>
          <a:p>
            <a:pPr algn="ctr"/>
            <a:r>
              <a:rPr lang="en-AU" sz="3200" dirty="0">
                <a:solidFill>
                  <a:schemeClr val="tx1"/>
                </a:solidFill>
                <a:cs typeface="Arial" panose="020B0604020202020204" pitchFamily="34" charset="0"/>
              </a:rPr>
              <a:t>Activity 6.1</a:t>
            </a:r>
            <a:br>
              <a:rPr lang="en-AU" sz="3200" dirty="0">
                <a:solidFill>
                  <a:schemeClr val="tx1"/>
                </a:solidFill>
                <a:cs typeface="Arial" panose="020B0604020202020204" pitchFamily="34" charset="0"/>
              </a:rPr>
            </a:br>
            <a:r>
              <a:rPr lang="en-AU" b="1" dirty="0">
                <a:solidFill>
                  <a:schemeClr val="tx1"/>
                </a:solidFill>
                <a:cs typeface="Arial" panose="020B0604020202020204" pitchFamily="34" charset="0"/>
              </a:rPr>
              <a:t>Zero Alcohol</a:t>
            </a:r>
            <a:r>
              <a:rPr lang="en-AU" b="1" dirty="0">
                <a:cs typeface="Arial" panose="020B0604020202020204" pitchFamily="34" charset="0"/>
              </a:rPr>
              <a:t/>
            </a:r>
            <a:br>
              <a:rPr lang="en-AU" b="1" dirty="0">
                <a:cs typeface="Arial" panose="020B0604020202020204" pitchFamily="34" charset="0"/>
              </a:rPr>
            </a:br>
            <a:endParaRPr lang="en-AU" dirty="0">
              <a:cs typeface="Arial" panose="020B060402020202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47893" y="4816043"/>
            <a:ext cx="825124" cy="704068"/>
          </a:xfrm>
          <a:prstGeom prst="rect">
            <a:avLst/>
          </a:prstGeom>
        </p:spPr>
      </p:pic>
      <p:sp>
        <p:nvSpPr>
          <p:cNvPr id="11" name="Rounded Rectangle 10"/>
          <p:cNvSpPr/>
          <p:nvPr/>
        </p:nvSpPr>
        <p:spPr>
          <a:xfrm>
            <a:off x="4081549" y="1384808"/>
            <a:ext cx="6264000" cy="1692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466850">
              <a:lnSpc>
                <a:spcPct val="90000"/>
              </a:lnSpc>
              <a:spcBef>
                <a:spcPct val="0"/>
              </a:spcBef>
              <a:spcAft>
                <a:spcPct val="35000"/>
              </a:spcAft>
            </a:pPr>
            <a:r>
              <a:rPr lang="en-AU" sz="3300" b="1" dirty="0">
                <a:solidFill>
                  <a:schemeClr val="tx1"/>
                </a:solidFill>
              </a:rPr>
              <a:t>Learning</a:t>
            </a:r>
            <a:r>
              <a:rPr lang="en-AU" sz="3200" b="1" dirty="0">
                <a:solidFill>
                  <a:schemeClr val="tx1"/>
                </a:solidFill>
              </a:rPr>
              <a:t> </a:t>
            </a:r>
            <a:r>
              <a:rPr lang="en-AU" sz="3200" b="1" dirty="0" smtClean="0">
                <a:solidFill>
                  <a:schemeClr val="tx1"/>
                </a:solidFill>
              </a:rPr>
              <a:t>intention</a:t>
            </a:r>
            <a:endParaRPr lang="en-AU" sz="3200" b="1" dirty="0">
              <a:solidFill>
                <a:schemeClr val="tx1"/>
              </a:solidFill>
            </a:endParaRPr>
          </a:p>
        </p:txBody>
      </p:sp>
      <p:sp>
        <p:nvSpPr>
          <p:cNvPr id="13" name="Rounded Rectangle 12"/>
          <p:cNvSpPr/>
          <p:nvPr/>
        </p:nvSpPr>
        <p:spPr>
          <a:xfrm>
            <a:off x="4081549" y="3257490"/>
            <a:ext cx="6264000" cy="1692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466850">
              <a:lnSpc>
                <a:spcPct val="90000"/>
              </a:lnSpc>
              <a:spcBef>
                <a:spcPct val="0"/>
              </a:spcBef>
              <a:spcAft>
                <a:spcPct val="35000"/>
              </a:spcAft>
            </a:pPr>
            <a:r>
              <a:rPr lang="en-AU" sz="3300" b="1" dirty="0">
                <a:solidFill>
                  <a:schemeClr val="tx1"/>
                </a:solidFill>
              </a:rPr>
              <a:t>Students develop an understanding of alcohol and other drugs on driving</a:t>
            </a:r>
            <a:r>
              <a:rPr lang="en-AU" sz="3300" b="1" dirty="0"/>
              <a:t>. </a:t>
            </a:r>
            <a:endParaRPr lang="en-US" sz="3300" dirty="0"/>
          </a:p>
        </p:txBody>
      </p:sp>
      <p:sp>
        <p:nvSpPr>
          <p:cNvPr id="3" name="TextBox 2"/>
          <p:cNvSpPr txBox="1"/>
          <p:nvPr/>
        </p:nvSpPr>
        <p:spPr>
          <a:xfrm>
            <a:off x="1082639" y="5760226"/>
            <a:ext cx="6521985" cy="369332"/>
          </a:xfrm>
          <a:prstGeom prst="rect">
            <a:avLst/>
          </a:prstGeom>
          <a:noFill/>
        </p:spPr>
        <p:txBody>
          <a:bodyPr wrap="square" rtlCol="0">
            <a:spAutoFit/>
          </a:bodyPr>
          <a:lstStyle/>
          <a:p>
            <a:r>
              <a:rPr lang="en-AU" dirty="0" smtClean="0">
                <a:hlinkClick r:id="rId4"/>
              </a:rPr>
              <a:t>Road Safety Commission - Drink Driving- just over (31sec)</a:t>
            </a:r>
            <a:endParaRPr lang="en-AU" dirty="0"/>
          </a:p>
        </p:txBody>
      </p:sp>
    </p:spTree>
    <p:extLst>
      <p:ext uri="{BB962C8B-B14F-4D97-AF65-F5344CB8AC3E}">
        <p14:creationId xmlns:p14="http://schemas.microsoft.com/office/powerpoint/2010/main" val="24921001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solidFill>
                  <a:srgbClr val="0070C0"/>
                </a:solidFill>
              </a:rPr>
              <a:t>For Teachers/Agencies only- Find out more links from resource:</a:t>
            </a:r>
            <a:r>
              <a:rPr lang="en-AU" dirty="0"/>
              <a:t/>
            </a:r>
            <a:br>
              <a:rPr lang="en-AU" dirty="0"/>
            </a:br>
            <a:endParaRPr lang="en-AU" dirty="0"/>
          </a:p>
        </p:txBody>
      </p:sp>
      <p:sp>
        <p:nvSpPr>
          <p:cNvPr id="3" name="Content Placeholder 2"/>
          <p:cNvSpPr>
            <a:spLocks noGrp="1"/>
          </p:cNvSpPr>
          <p:nvPr>
            <p:ph idx="1"/>
          </p:nvPr>
        </p:nvSpPr>
        <p:spPr/>
        <p:txBody>
          <a:bodyPr>
            <a:normAutofit/>
          </a:bodyPr>
          <a:lstStyle/>
          <a:p>
            <a:r>
              <a:rPr lang="en-AU" b="1" dirty="0"/>
              <a:t>Department of Transport </a:t>
            </a:r>
            <a:r>
              <a:rPr lang="en-AU" dirty="0"/>
              <a:t>Road rules theory test quiz </a:t>
            </a:r>
            <a:r>
              <a:rPr lang="en-AU" dirty="0">
                <a:hlinkClick r:id="rId2"/>
              </a:rPr>
              <a:t>https://www.transport.wa.gov.au/licensing/road-rules-theory-testquiz.Asp</a:t>
            </a:r>
            <a:r>
              <a:rPr lang="en-AU" dirty="0"/>
              <a:t> </a:t>
            </a:r>
          </a:p>
          <a:p>
            <a:r>
              <a:rPr lang="en-AU" b="1" dirty="0"/>
              <a:t>Road Safety Commission </a:t>
            </a:r>
            <a:r>
              <a:rPr lang="en-AU" dirty="0"/>
              <a:t>Your safety Drink stupid Drive stupid </a:t>
            </a:r>
            <a:r>
              <a:rPr lang="en-AU" dirty="0">
                <a:hlinkClick r:id="rId3"/>
              </a:rPr>
              <a:t>https://www.rsc.wa.gov.au/Your-Safety/Games</a:t>
            </a:r>
            <a:r>
              <a:rPr lang="en-AU" dirty="0"/>
              <a:t> </a:t>
            </a:r>
          </a:p>
          <a:p>
            <a:r>
              <a:rPr lang="en-AU" b="1" dirty="0"/>
              <a:t>Road Safety Commission </a:t>
            </a:r>
            <a:r>
              <a:rPr lang="en-AU" dirty="0"/>
              <a:t>Drink driving (Information and videos) </a:t>
            </a:r>
            <a:r>
              <a:rPr lang="en-AU" dirty="0">
                <a:hlinkClick r:id="rId4"/>
              </a:rPr>
              <a:t>https://www.rsc.wa.gov.au/Your-Safety/Behaviours/Drink-Driving</a:t>
            </a:r>
            <a:r>
              <a:rPr lang="en-AU" dirty="0"/>
              <a:t> </a:t>
            </a:r>
          </a:p>
          <a:p>
            <a:r>
              <a:rPr lang="en-AU" b="1" dirty="0"/>
              <a:t>Road Safety Commission </a:t>
            </a:r>
            <a:r>
              <a:rPr lang="en-AU" dirty="0"/>
              <a:t>Drug driving (Information) </a:t>
            </a:r>
            <a:r>
              <a:rPr lang="en-AU" dirty="0">
                <a:hlinkClick r:id="rId5"/>
              </a:rPr>
              <a:t>https://www.rsc.wa.gov.au/Your-Safety/Behaviours/drug-driving</a:t>
            </a:r>
            <a:r>
              <a:rPr lang="en-AU" dirty="0"/>
              <a:t> </a:t>
            </a:r>
          </a:p>
        </p:txBody>
      </p:sp>
    </p:spTree>
    <p:extLst>
      <p:ext uri="{BB962C8B-B14F-4D97-AF65-F5344CB8AC3E}">
        <p14:creationId xmlns:p14="http://schemas.microsoft.com/office/powerpoint/2010/main" val="28790484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70C0"/>
                </a:solidFill>
              </a:rPr>
              <a:t>For Teachers / Agencies only: Website links from resource</a:t>
            </a:r>
            <a:endParaRPr lang="en-AU" dirty="0"/>
          </a:p>
        </p:txBody>
      </p:sp>
      <p:sp>
        <p:nvSpPr>
          <p:cNvPr id="3" name="Content Placeholder 2"/>
          <p:cNvSpPr>
            <a:spLocks noGrp="1"/>
          </p:cNvSpPr>
          <p:nvPr>
            <p:ph idx="1"/>
          </p:nvPr>
        </p:nvSpPr>
        <p:spPr/>
        <p:txBody>
          <a:bodyPr/>
          <a:lstStyle/>
          <a:p>
            <a:pPr marL="0" indent="0">
              <a:buNone/>
            </a:pPr>
            <a:r>
              <a:rPr lang="en-AU" dirty="0"/>
              <a:t>From the Keys 4 Life teacher resource 2020 edition 7 Lesson 5</a:t>
            </a:r>
          </a:p>
          <a:p>
            <a:pPr>
              <a:buClr>
                <a:schemeClr val="accent1"/>
              </a:buClr>
            </a:pPr>
            <a:r>
              <a:rPr lang="en-AU" dirty="0"/>
              <a:t>Students practise test questions with a parent or adult family member, using the eleven online sample quizzes at </a:t>
            </a:r>
            <a:r>
              <a:rPr lang="en-AU" dirty="0">
                <a:hlinkClick r:id="rId2"/>
              </a:rPr>
              <a:t>https://www.transport.wa.gov.au/licensing/road-rules-theory-test-quiz.asp</a:t>
            </a:r>
            <a:endParaRPr lang="en-AU" dirty="0"/>
          </a:p>
          <a:p>
            <a:pPr>
              <a:buClr>
                <a:schemeClr val="accent1"/>
              </a:buClr>
            </a:pPr>
            <a:endParaRPr lang="en-AU" dirty="0"/>
          </a:p>
          <a:p>
            <a:pPr>
              <a:buClr>
                <a:schemeClr val="accent1"/>
              </a:buClr>
            </a:pPr>
            <a:r>
              <a:rPr lang="en-AU" dirty="0"/>
              <a:t>Your Secure Identity (</a:t>
            </a:r>
            <a:r>
              <a:rPr lang="en-AU" dirty="0">
                <a:hlinkClick r:id="rId3"/>
              </a:rPr>
              <a:t>https://www.transport.wa.gov.au/licensing/proof-of-identity.asp</a:t>
            </a:r>
            <a:r>
              <a:rPr lang="en-AU" dirty="0"/>
              <a:t>)  describes the five (5) forms of identity required for the application process, of which:</a:t>
            </a:r>
          </a:p>
          <a:p>
            <a:pPr>
              <a:buClr>
                <a:schemeClr val="accent1"/>
              </a:buClr>
            </a:pPr>
            <a:endParaRPr lang="en-AU" dirty="0"/>
          </a:p>
          <a:p>
            <a:pPr>
              <a:buClr>
                <a:schemeClr val="accent1"/>
              </a:buClr>
            </a:pPr>
            <a:r>
              <a:rPr lang="en-AU" dirty="0"/>
              <a:t>FIND OUT MORE Department of Transport Road rules theory test quiz </a:t>
            </a:r>
            <a:r>
              <a:rPr lang="en-AU" dirty="0">
                <a:hlinkClick r:id="rId2"/>
              </a:rPr>
              <a:t>https://www.transport.wa.gov.au/licensing/road-rules-theory-test-quiz.asp</a:t>
            </a:r>
            <a:r>
              <a:rPr lang="en-AU" dirty="0"/>
              <a:t>  </a:t>
            </a:r>
          </a:p>
          <a:p>
            <a:endParaRPr lang="en-AU" dirty="0"/>
          </a:p>
        </p:txBody>
      </p:sp>
    </p:spTree>
    <p:extLst>
      <p:ext uri="{BB962C8B-B14F-4D97-AF65-F5344CB8AC3E}">
        <p14:creationId xmlns:p14="http://schemas.microsoft.com/office/powerpoint/2010/main" val="12859446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70C0"/>
                </a:solidFill>
              </a:rPr>
              <a:t>For Teachers / Agencies only- Quick </a:t>
            </a:r>
            <a:r>
              <a:rPr lang="en-AU" dirty="0" smtClean="0">
                <a:solidFill>
                  <a:srgbClr val="0070C0"/>
                </a:solidFill>
              </a:rPr>
              <a:t>links</a:t>
            </a:r>
            <a:endParaRPr lang="en-AU" dirty="0">
              <a:solidFill>
                <a:srgbClr val="0070C0"/>
              </a:solidFill>
            </a:endParaRPr>
          </a:p>
        </p:txBody>
      </p:sp>
      <p:sp>
        <p:nvSpPr>
          <p:cNvPr id="3" name="Content Placeholder 2"/>
          <p:cNvSpPr>
            <a:spLocks noGrp="1"/>
          </p:cNvSpPr>
          <p:nvPr>
            <p:ph idx="1"/>
          </p:nvPr>
        </p:nvSpPr>
        <p:spPr/>
        <p:txBody>
          <a:bodyPr/>
          <a:lstStyle/>
          <a:p>
            <a:pPr marL="0" indent="0">
              <a:buNone/>
            </a:pPr>
            <a:r>
              <a:rPr lang="en-AU" dirty="0"/>
              <a:t>From the Keys 4 Life teacher resource 2020 edition </a:t>
            </a:r>
            <a:endParaRPr lang="en-AU" dirty="0" smtClean="0"/>
          </a:p>
          <a:p>
            <a:r>
              <a:rPr lang="en-AU" dirty="0" smtClean="0"/>
              <a:t>Teachers </a:t>
            </a:r>
            <a:r>
              <a:rPr lang="en-AU" dirty="0"/>
              <a:t>register for the Portal by creating an access account at </a:t>
            </a:r>
            <a:r>
              <a:rPr lang="en-AU" dirty="0" smtClean="0">
                <a:hlinkClick r:id="rId3"/>
              </a:rPr>
              <a:t>https</a:t>
            </a:r>
            <a:r>
              <a:rPr lang="en-AU" dirty="0">
                <a:hlinkClick r:id="rId3"/>
              </a:rPr>
              <a:t>://keys4life.ziparchive.com.au</a:t>
            </a:r>
            <a:r>
              <a:rPr lang="en-AU" dirty="0" smtClean="0">
                <a:hlinkClick r:id="rId3"/>
              </a:rPr>
              <a:t>/</a:t>
            </a:r>
            <a:r>
              <a:rPr lang="en-AU" dirty="0" smtClean="0"/>
              <a:t>.</a:t>
            </a:r>
          </a:p>
          <a:p>
            <a:r>
              <a:rPr lang="en-AU" dirty="0"/>
              <a:t>Have your Keys4Life Access Number ready and use it to log in to: </a:t>
            </a:r>
            <a:r>
              <a:rPr lang="en-AU" dirty="0" smtClean="0">
                <a:hlinkClick r:id="rId4"/>
              </a:rPr>
              <a:t>www.northsidelogistics.com.au</a:t>
            </a:r>
            <a:endParaRPr lang="en-AU" dirty="0" smtClean="0"/>
          </a:p>
          <a:p>
            <a:r>
              <a:rPr lang="en-AU" dirty="0" smtClean="0"/>
              <a:t>The </a:t>
            </a:r>
            <a:r>
              <a:rPr lang="en-AU" dirty="0"/>
              <a:t>Agency order form is available </a:t>
            </a:r>
            <a:r>
              <a:rPr lang="en-AU" dirty="0" smtClean="0"/>
              <a:t>at: </a:t>
            </a:r>
            <a:r>
              <a:rPr lang="en-AU" dirty="0" smtClean="0">
                <a:solidFill>
                  <a:srgbClr val="0070C0"/>
                </a:solidFill>
                <a:hlinkClick r:id="rId5"/>
              </a:rPr>
              <a:t>www.sdera.wa.edu.au/programs/keys4life/</a:t>
            </a:r>
            <a:r>
              <a:rPr lang="en-AU" dirty="0" smtClean="0">
                <a:solidFill>
                  <a:srgbClr val="0070C0"/>
                </a:solidFill>
              </a:rPr>
              <a:t> </a:t>
            </a:r>
            <a:endParaRPr lang="en-AU" dirty="0">
              <a:solidFill>
                <a:srgbClr val="0070C0"/>
              </a:solidFill>
            </a:endParaRPr>
          </a:p>
        </p:txBody>
      </p:sp>
    </p:spTree>
    <p:extLst>
      <p:ext uri="{BB962C8B-B14F-4D97-AF65-F5344CB8AC3E}">
        <p14:creationId xmlns:p14="http://schemas.microsoft.com/office/powerpoint/2010/main" val="1084423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tx1"/>
                </a:solidFill>
              </a:rPr>
              <a:t>Define a standard </a:t>
            </a:r>
            <a:r>
              <a:rPr lang="en-AU" dirty="0" smtClean="0">
                <a:solidFill>
                  <a:schemeClr val="tx1"/>
                </a:solidFill>
              </a:rPr>
              <a:t>drink</a:t>
            </a:r>
            <a:endParaRPr lang="en-AU" dirty="0">
              <a:solidFill>
                <a:schemeClr val="tx1"/>
              </a:solidFill>
            </a:endParaRPr>
          </a:p>
        </p:txBody>
      </p:sp>
      <p:sp>
        <p:nvSpPr>
          <p:cNvPr id="3" name="Content Placeholder 2"/>
          <p:cNvSpPr>
            <a:spLocks noGrp="1"/>
          </p:cNvSpPr>
          <p:nvPr>
            <p:ph idx="1"/>
          </p:nvPr>
        </p:nvSpPr>
        <p:spPr>
          <a:xfrm>
            <a:off x="677334" y="2160589"/>
            <a:ext cx="4103986" cy="758881"/>
          </a:xfrm>
        </p:spPr>
        <p:txBody>
          <a:bodyPr>
            <a:normAutofit/>
          </a:bodyPr>
          <a:lstStyle/>
          <a:p>
            <a:r>
              <a:rPr lang="en-AU" sz="2400" dirty="0"/>
              <a:t>A standard drink contains </a:t>
            </a:r>
            <a:endParaRPr lang="en-AU" sz="2400" dirty="0" smtClean="0"/>
          </a:p>
          <a:p>
            <a:endParaRPr lang="en-AU" sz="2400" dirty="0"/>
          </a:p>
        </p:txBody>
      </p:sp>
      <p:sp>
        <p:nvSpPr>
          <p:cNvPr id="6" name="TextBox 5"/>
          <p:cNvSpPr txBox="1"/>
          <p:nvPr/>
        </p:nvSpPr>
        <p:spPr>
          <a:xfrm>
            <a:off x="4581679" y="2160589"/>
            <a:ext cx="583893" cy="461665"/>
          </a:xfrm>
          <a:prstGeom prst="rect">
            <a:avLst/>
          </a:prstGeom>
          <a:noFill/>
        </p:spPr>
        <p:txBody>
          <a:bodyPr wrap="square" rtlCol="0">
            <a:spAutoFit/>
          </a:bodyPr>
          <a:lstStyle/>
          <a:p>
            <a:r>
              <a:rPr lang="en-AU" sz="2400" b="1" dirty="0" smtClean="0">
                <a:solidFill>
                  <a:srgbClr val="FF0000"/>
                </a:solidFill>
              </a:rPr>
              <a:t>10</a:t>
            </a:r>
            <a:endParaRPr lang="en-AU" sz="2400" b="1" dirty="0">
              <a:solidFill>
                <a:srgbClr val="FF0000"/>
              </a:solidFill>
            </a:endParaRPr>
          </a:p>
        </p:txBody>
      </p:sp>
      <p:sp>
        <p:nvSpPr>
          <p:cNvPr id="7" name="TextBox 6"/>
          <p:cNvSpPr txBox="1"/>
          <p:nvPr/>
        </p:nvSpPr>
        <p:spPr>
          <a:xfrm>
            <a:off x="599080" y="2160589"/>
            <a:ext cx="8549089" cy="2215991"/>
          </a:xfrm>
          <a:prstGeom prst="rect">
            <a:avLst/>
          </a:prstGeom>
          <a:noFill/>
        </p:spPr>
        <p:txBody>
          <a:bodyPr wrap="square" rtlCol="0">
            <a:spAutoFit/>
          </a:bodyPr>
          <a:lstStyle/>
          <a:p>
            <a:r>
              <a:rPr lang="en-AU" sz="2400" dirty="0" smtClean="0"/>
              <a:t>                                           ___ grams of </a:t>
            </a:r>
            <a:r>
              <a:rPr lang="en-AU" sz="2400" dirty="0"/>
              <a:t>pure alcohol and it is used to help calculate the amount of alcohol in the blood stream or the Blood Alcohol Concentration (BAC). For example, a BAC of 0.05 means that a person has 0.05 grams of alcohol in his/her body for every 100ml of blood.</a:t>
            </a:r>
          </a:p>
          <a:p>
            <a:endParaRPr lang="en-AU" dirty="0"/>
          </a:p>
        </p:txBody>
      </p:sp>
      <p:pic>
        <p:nvPicPr>
          <p:cNvPr id="2050" name="Picture 2" descr="Wines, Glasses, Wine Glasses, Stemwar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54207" y="4761114"/>
            <a:ext cx="2222730" cy="14838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8032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55643"/>
          </a:xfrm>
        </p:spPr>
        <p:txBody>
          <a:bodyPr>
            <a:normAutofit fontScale="90000"/>
          </a:bodyPr>
          <a:lstStyle/>
          <a:p>
            <a:pPr lvl="0" defTabSz="914400" eaLnBrk="0" fontAlgn="base" hangingPunct="0">
              <a:spcAft>
                <a:spcPct val="0"/>
              </a:spcAft>
            </a:pPr>
            <a:r>
              <a:rPr lang="en-US" altLang="en-US" sz="4400" dirty="0">
                <a:solidFill>
                  <a:srgbClr val="1A1A1A"/>
                </a:solidFill>
              </a:rPr>
              <a:t>How Much is a Standard Drink?</a:t>
            </a:r>
            <a:br>
              <a:rPr lang="en-US" altLang="en-US" sz="4400" dirty="0">
                <a:solidFill>
                  <a:srgbClr val="1A1A1A"/>
                </a:solidFill>
              </a:rPr>
            </a:br>
            <a:r>
              <a:rPr lang="en-US" altLang="en-US" sz="4000" dirty="0">
                <a:solidFill>
                  <a:schemeClr val="tx1"/>
                </a:solidFill>
              </a:rPr>
              <a:t/>
            </a:r>
            <a:br>
              <a:rPr lang="en-US" altLang="en-US" sz="4000" dirty="0">
                <a:solidFill>
                  <a:schemeClr val="tx1"/>
                </a:solidFill>
              </a:rPr>
            </a:br>
            <a:r>
              <a:rPr lang="en-US" altLang="en-US" sz="7200" dirty="0">
                <a:solidFill>
                  <a:schemeClr val="tx1"/>
                </a:solidFill>
                <a:latin typeface="Arial" panose="020B0604020202020204" pitchFamily="34" charset="0"/>
              </a:rPr>
              <a:t/>
            </a:r>
            <a:br>
              <a:rPr lang="en-US" altLang="en-US" sz="7200" dirty="0">
                <a:solidFill>
                  <a:schemeClr val="tx1"/>
                </a:solidFill>
                <a:latin typeface="Arial" panose="020B0604020202020204" pitchFamily="34" charset="0"/>
              </a:rPr>
            </a:br>
            <a:endParaRPr lang="en-AU" dirty="0"/>
          </a:p>
        </p:txBody>
      </p:sp>
      <p:graphicFrame>
        <p:nvGraphicFramePr>
          <p:cNvPr id="4" name="Content Placeholder 3"/>
          <p:cNvGraphicFramePr>
            <a:graphicFrameLocks noGrp="1"/>
          </p:cNvGraphicFramePr>
          <p:nvPr>
            <p:ph idx="1"/>
          </p:nvPr>
        </p:nvGraphicFramePr>
        <p:xfrm>
          <a:off x="1501786" y="2160587"/>
          <a:ext cx="6948465" cy="3881439"/>
        </p:xfrm>
        <a:graphic>
          <a:graphicData uri="http://schemas.openxmlformats.org/drawingml/2006/table">
            <a:tbl>
              <a:tblPr/>
              <a:tblGrid>
                <a:gridCol w="2316155">
                  <a:extLst>
                    <a:ext uri="{9D8B030D-6E8A-4147-A177-3AD203B41FA5}">
                      <a16:colId xmlns:a16="http://schemas.microsoft.com/office/drawing/2014/main" val="3255807167"/>
                    </a:ext>
                  </a:extLst>
                </a:gridCol>
                <a:gridCol w="2316155">
                  <a:extLst>
                    <a:ext uri="{9D8B030D-6E8A-4147-A177-3AD203B41FA5}">
                      <a16:colId xmlns:a16="http://schemas.microsoft.com/office/drawing/2014/main" val="554613447"/>
                    </a:ext>
                  </a:extLst>
                </a:gridCol>
                <a:gridCol w="2316155">
                  <a:extLst>
                    <a:ext uri="{9D8B030D-6E8A-4147-A177-3AD203B41FA5}">
                      <a16:colId xmlns:a16="http://schemas.microsoft.com/office/drawing/2014/main" val="942551456"/>
                    </a:ext>
                  </a:extLst>
                </a:gridCol>
              </a:tblGrid>
              <a:tr h="266849">
                <a:tc>
                  <a:txBody>
                    <a:bodyPr/>
                    <a:lstStyle/>
                    <a:p>
                      <a:pPr algn="l"/>
                      <a:r>
                        <a:rPr lang="en-AU" sz="1600" b="0">
                          <a:effectLst/>
                        </a:rPr>
                        <a:t>Type</a:t>
                      </a:r>
                    </a:p>
                  </a:txBody>
                  <a:tcPr marL="8664" marR="8664" marT="8664" marB="8664"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CCCCCC"/>
                    </a:solidFill>
                  </a:tcPr>
                </a:tc>
                <a:tc>
                  <a:txBody>
                    <a:bodyPr/>
                    <a:lstStyle/>
                    <a:p>
                      <a:pPr algn="l"/>
                      <a:r>
                        <a:rPr lang="en-AU" sz="1600" b="0">
                          <a:effectLst/>
                        </a:rPr>
                        <a:t>%Alc/Vol</a:t>
                      </a:r>
                    </a:p>
                  </a:txBody>
                  <a:tcPr marL="8664" marR="8664" marT="8664" marB="8664"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CCCCCC"/>
                    </a:solidFill>
                  </a:tcPr>
                </a:tc>
                <a:tc>
                  <a:txBody>
                    <a:bodyPr/>
                    <a:lstStyle/>
                    <a:p>
                      <a:pPr algn="l"/>
                      <a:r>
                        <a:rPr lang="en-AU" sz="1600" b="0">
                          <a:effectLst/>
                        </a:rPr>
                        <a:t>Standard Drinks</a:t>
                      </a:r>
                    </a:p>
                  </a:txBody>
                  <a:tcPr marL="8664" marR="8664" marT="8664" marB="8664"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CCCCCC"/>
                    </a:solidFill>
                  </a:tcPr>
                </a:tc>
                <a:extLst>
                  <a:ext uri="{0D108BD9-81ED-4DB2-BD59-A6C34878D82A}">
                    <a16:rowId xmlns:a16="http://schemas.microsoft.com/office/drawing/2014/main" val="3064891415"/>
                  </a:ext>
                </a:extLst>
              </a:tr>
              <a:tr h="516370">
                <a:tc>
                  <a:txBody>
                    <a:bodyPr/>
                    <a:lstStyle/>
                    <a:p>
                      <a:r>
                        <a:rPr lang="en-AU" sz="1600">
                          <a:effectLst/>
                        </a:rPr>
                        <a:t>Mid strength beer glass</a:t>
                      </a:r>
                    </a:p>
                  </a:txBody>
                  <a:tcPr marL="8664" marR="8664" marT="8664" marB="8664"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r>
                        <a:rPr lang="en-AU" sz="1600">
                          <a:effectLst/>
                        </a:rPr>
                        <a:t>3-4% </a:t>
                      </a:r>
                    </a:p>
                  </a:txBody>
                  <a:tcPr marL="8664" marR="8664" marT="8664" marB="8664"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r>
                        <a:rPr lang="en-AU" sz="1600">
                          <a:effectLst/>
                        </a:rPr>
                        <a:t>0.8 standard drink per 285 ml</a:t>
                      </a:r>
                    </a:p>
                  </a:txBody>
                  <a:tcPr marL="8664" marR="8664" marT="8664" marB="8664"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extLst>
                  <a:ext uri="{0D108BD9-81ED-4DB2-BD59-A6C34878D82A}">
                    <a16:rowId xmlns:a16="http://schemas.microsoft.com/office/drawing/2014/main" val="4022121983"/>
                  </a:ext>
                </a:extLst>
              </a:tr>
              <a:tr h="516370">
                <a:tc>
                  <a:txBody>
                    <a:bodyPr/>
                    <a:lstStyle/>
                    <a:p>
                      <a:r>
                        <a:rPr lang="en-AU" sz="1600">
                          <a:effectLst/>
                        </a:rPr>
                        <a:t>Mid strength beer can</a:t>
                      </a:r>
                    </a:p>
                  </a:txBody>
                  <a:tcPr marL="8664" marR="8664" marT="8664" marB="8664"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r>
                        <a:rPr lang="en-AU" sz="1600">
                          <a:effectLst/>
                        </a:rPr>
                        <a:t>3-4%</a:t>
                      </a:r>
                    </a:p>
                  </a:txBody>
                  <a:tcPr marL="8664" marR="8664" marT="8664" marB="8664"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r>
                        <a:rPr lang="en-AU" sz="1600">
                          <a:effectLst/>
                        </a:rPr>
                        <a:t>1 standard drink per 375 ml</a:t>
                      </a:r>
                    </a:p>
                  </a:txBody>
                  <a:tcPr marL="8664" marR="8664" marT="8664" marB="8664"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extLst>
                  <a:ext uri="{0D108BD9-81ED-4DB2-BD59-A6C34878D82A}">
                    <a16:rowId xmlns:a16="http://schemas.microsoft.com/office/drawing/2014/main" val="1283491739"/>
                  </a:ext>
                </a:extLst>
              </a:tr>
              <a:tr h="516370">
                <a:tc>
                  <a:txBody>
                    <a:bodyPr/>
                    <a:lstStyle/>
                    <a:p>
                      <a:r>
                        <a:rPr lang="en-AU" sz="1600">
                          <a:effectLst/>
                        </a:rPr>
                        <a:t>Wine</a:t>
                      </a:r>
                    </a:p>
                  </a:txBody>
                  <a:tcPr marL="8664" marR="8664" marT="8664" marB="8664"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r>
                        <a:rPr lang="en-AU" sz="1600">
                          <a:effectLst/>
                        </a:rPr>
                        <a:t>10-14%</a:t>
                      </a:r>
                    </a:p>
                  </a:txBody>
                  <a:tcPr marL="8664" marR="8664" marT="8664" marB="8664"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r>
                        <a:rPr lang="en-AU" sz="1600">
                          <a:effectLst/>
                        </a:rPr>
                        <a:t>1 standard drink per 100 ml</a:t>
                      </a:r>
                    </a:p>
                  </a:txBody>
                  <a:tcPr marL="8664" marR="8664" marT="8664" marB="8664"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extLst>
                  <a:ext uri="{0D108BD9-81ED-4DB2-BD59-A6C34878D82A}">
                    <a16:rowId xmlns:a16="http://schemas.microsoft.com/office/drawing/2014/main" val="2561257379"/>
                  </a:ext>
                </a:extLst>
              </a:tr>
              <a:tr h="516370">
                <a:tc>
                  <a:txBody>
                    <a:bodyPr/>
                    <a:lstStyle/>
                    <a:p>
                      <a:r>
                        <a:rPr lang="en-AU" sz="1600">
                          <a:effectLst/>
                        </a:rPr>
                        <a:t>Spirits</a:t>
                      </a:r>
                    </a:p>
                  </a:txBody>
                  <a:tcPr marL="8664" marR="8664" marT="8664" marB="8664"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r>
                        <a:rPr lang="en-AU" sz="1600">
                          <a:effectLst/>
                        </a:rPr>
                        <a:t>37-43%</a:t>
                      </a:r>
                    </a:p>
                  </a:txBody>
                  <a:tcPr marL="8664" marR="8664" marT="8664" marB="8664"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r>
                        <a:rPr lang="en-AU" sz="1600">
                          <a:effectLst/>
                        </a:rPr>
                        <a:t>1 standard drink per 30 ml</a:t>
                      </a:r>
                    </a:p>
                  </a:txBody>
                  <a:tcPr marL="8664" marR="8664" marT="8664" marB="8664"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extLst>
                  <a:ext uri="{0D108BD9-81ED-4DB2-BD59-A6C34878D82A}">
                    <a16:rowId xmlns:a16="http://schemas.microsoft.com/office/drawing/2014/main" val="2109029657"/>
                  </a:ext>
                </a:extLst>
              </a:tr>
              <a:tr h="516370">
                <a:tc>
                  <a:txBody>
                    <a:bodyPr/>
                    <a:lstStyle/>
                    <a:p>
                      <a:r>
                        <a:rPr lang="en-AU" sz="1600">
                          <a:effectLst/>
                        </a:rPr>
                        <a:t>Pre-mixed drinks</a:t>
                      </a:r>
                    </a:p>
                  </a:txBody>
                  <a:tcPr marL="8664" marR="8664" marT="8664" marB="8664"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r>
                        <a:rPr lang="en-AU" sz="1600">
                          <a:effectLst/>
                        </a:rPr>
                        <a:t>5%</a:t>
                      </a:r>
                    </a:p>
                  </a:txBody>
                  <a:tcPr marL="8664" marR="8664" marT="8664" marB="8664"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r>
                        <a:rPr lang="sv-SE" sz="1600">
                          <a:effectLst/>
                        </a:rPr>
                        <a:t>1.5 standard drinks per 375 ml</a:t>
                      </a:r>
                    </a:p>
                  </a:txBody>
                  <a:tcPr marL="8664" marR="8664" marT="8664" marB="8664"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extLst>
                  <a:ext uri="{0D108BD9-81ED-4DB2-BD59-A6C34878D82A}">
                    <a16:rowId xmlns:a16="http://schemas.microsoft.com/office/drawing/2014/main" val="3750781823"/>
                  </a:ext>
                </a:extLst>
              </a:tr>
              <a:tr h="516370">
                <a:tc>
                  <a:txBody>
                    <a:bodyPr/>
                    <a:lstStyle/>
                    <a:p>
                      <a:r>
                        <a:rPr lang="en-AU" sz="1600">
                          <a:effectLst/>
                        </a:rPr>
                        <a:t>Full strength beer glass</a:t>
                      </a:r>
                    </a:p>
                  </a:txBody>
                  <a:tcPr marL="8664" marR="8664" marT="8664" marB="8664"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r>
                        <a:rPr lang="en-AU" sz="1600">
                          <a:effectLst/>
                        </a:rPr>
                        <a:t>4-6%</a:t>
                      </a:r>
                    </a:p>
                  </a:txBody>
                  <a:tcPr marL="8664" marR="8664" marT="8664" marB="8664"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r>
                        <a:rPr lang="en-AU" sz="1600">
                          <a:effectLst/>
                        </a:rPr>
                        <a:t>1 standard drink per 285 ml</a:t>
                      </a:r>
                    </a:p>
                  </a:txBody>
                  <a:tcPr marL="8664" marR="8664" marT="8664" marB="8664"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extLst>
                  <a:ext uri="{0D108BD9-81ED-4DB2-BD59-A6C34878D82A}">
                    <a16:rowId xmlns:a16="http://schemas.microsoft.com/office/drawing/2014/main" val="3025066914"/>
                  </a:ext>
                </a:extLst>
              </a:tr>
              <a:tr h="516370">
                <a:tc>
                  <a:txBody>
                    <a:bodyPr/>
                    <a:lstStyle/>
                    <a:p>
                      <a:r>
                        <a:rPr lang="en-AU" sz="1600">
                          <a:effectLst/>
                        </a:rPr>
                        <a:t>Full strength beer can</a:t>
                      </a:r>
                    </a:p>
                  </a:txBody>
                  <a:tcPr marL="8664" marR="8664" marT="8664" marB="8664"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r>
                        <a:rPr lang="en-AU" sz="1600">
                          <a:effectLst/>
                        </a:rPr>
                        <a:t>4-6%</a:t>
                      </a:r>
                    </a:p>
                  </a:txBody>
                  <a:tcPr marL="8664" marR="8664" marT="8664" marB="8664"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r>
                        <a:rPr lang="sv-SE" sz="1600" dirty="0">
                          <a:effectLst/>
                        </a:rPr>
                        <a:t>1.5 standard drinks per 375 ml</a:t>
                      </a:r>
                    </a:p>
                  </a:txBody>
                  <a:tcPr marL="8664" marR="8664" marT="8664" marB="8664"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extLst>
                  <a:ext uri="{0D108BD9-81ED-4DB2-BD59-A6C34878D82A}">
                    <a16:rowId xmlns:a16="http://schemas.microsoft.com/office/drawing/2014/main" val="2749510312"/>
                  </a:ext>
                </a:extLst>
              </a:tr>
            </a:tbl>
          </a:graphicData>
        </a:graphic>
      </p:graphicFrame>
      <p:sp>
        <p:nvSpPr>
          <p:cNvPr id="5" name="Rectangle 1"/>
          <p:cNvSpPr>
            <a:spLocks noChangeArrowheads="1"/>
          </p:cNvSpPr>
          <p:nvPr/>
        </p:nvSpPr>
        <p:spPr bwMode="auto">
          <a:xfrm>
            <a:off x="0" y="43934"/>
            <a:ext cx="184731" cy="369332"/>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TextBox 5"/>
          <p:cNvSpPr txBox="1"/>
          <p:nvPr/>
        </p:nvSpPr>
        <p:spPr>
          <a:xfrm>
            <a:off x="9665285" y="6422834"/>
            <a:ext cx="2122763" cy="215444"/>
          </a:xfrm>
          <a:prstGeom prst="rect">
            <a:avLst/>
          </a:prstGeom>
          <a:noFill/>
        </p:spPr>
        <p:txBody>
          <a:bodyPr wrap="square" rtlCol="0">
            <a:spAutoFit/>
          </a:bodyPr>
          <a:lstStyle/>
          <a:p>
            <a:r>
              <a:rPr lang="en-AU" sz="800" dirty="0" smtClean="0"/>
              <a:t>Reference: Road Safety Commission </a:t>
            </a:r>
            <a:endParaRPr lang="en-AU" sz="800" dirty="0"/>
          </a:p>
        </p:txBody>
      </p:sp>
    </p:spTree>
    <p:extLst>
      <p:ext uri="{BB962C8B-B14F-4D97-AF65-F5344CB8AC3E}">
        <p14:creationId xmlns:p14="http://schemas.microsoft.com/office/powerpoint/2010/main" val="3008528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tx1"/>
                </a:solidFill>
              </a:rPr>
              <a:t>Factors affecting a person’s BAC</a:t>
            </a:r>
            <a:br>
              <a:rPr lang="en-AU" dirty="0">
                <a:solidFill>
                  <a:schemeClr val="tx1"/>
                </a:solidFill>
              </a:rPr>
            </a:br>
            <a:endParaRPr lang="en-AU" dirty="0">
              <a:solidFill>
                <a:schemeClr val="tx1"/>
              </a:solidFill>
            </a:endParaRPr>
          </a:p>
        </p:txBody>
      </p:sp>
      <p:sp>
        <p:nvSpPr>
          <p:cNvPr id="15" name="Rectangle 14"/>
          <p:cNvSpPr/>
          <p:nvPr/>
        </p:nvSpPr>
        <p:spPr>
          <a:xfrm>
            <a:off x="2257990" y="1970105"/>
            <a:ext cx="5486399" cy="339074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b="1" dirty="0" smtClean="0">
                <a:solidFill>
                  <a:schemeClr val="tx1"/>
                </a:solidFill>
              </a:rPr>
              <a:t>The </a:t>
            </a:r>
            <a:r>
              <a:rPr lang="en-AU" b="1" dirty="0">
                <a:solidFill>
                  <a:schemeClr val="tx1"/>
                </a:solidFill>
              </a:rPr>
              <a:t>use of other drugs</a:t>
            </a:r>
          </a:p>
          <a:p>
            <a:r>
              <a:rPr lang="en-AU" dirty="0">
                <a:solidFill>
                  <a:schemeClr val="tx1"/>
                </a:solidFill>
              </a:rPr>
              <a:t>This won’t affect BAC but may ‘mask’ the effect of alcohol. Stimulants such as speed and ecstasy may make a person </a:t>
            </a:r>
            <a:r>
              <a:rPr lang="en-AU" dirty="0" smtClean="0">
                <a:solidFill>
                  <a:schemeClr val="tx1"/>
                </a:solidFill>
              </a:rPr>
              <a:t>feel more </a:t>
            </a:r>
            <a:r>
              <a:rPr lang="en-AU" dirty="0">
                <a:solidFill>
                  <a:schemeClr val="tx1"/>
                </a:solidFill>
              </a:rPr>
              <a:t>sober than they really are and cause severe dehydration. Cannabis or other depressants such as analgesics and </a:t>
            </a:r>
            <a:r>
              <a:rPr lang="en-AU" dirty="0" smtClean="0">
                <a:solidFill>
                  <a:schemeClr val="tx1"/>
                </a:solidFill>
              </a:rPr>
              <a:t>cold and </a:t>
            </a:r>
            <a:r>
              <a:rPr lang="en-AU" dirty="0">
                <a:solidFill>
                  <a:schemeClr val="tx1"/>
                </a:solidFill>
              </a:rPr>
              <a:t>flu tablets, combined with alcohol, decrease alertness and motor skills more than just consuming alcohol alone. </a:t>
            </a:r>
            <a:r>
              <a:rPr lang="en-AU" dirty="0" smtClean="0">
                <a:solidFill>
                  <a:schemeClr val="tx1"/>
                </a:solidFill>
              </a:rPr>
              <a:t>Alcohol combined </a:t>
            </a:r>
            <a:r>
              <a:rPr lang="en-AU" dirty="0">
                <a:solidFill>
                  <a:schemeClr val="tx1"/>
                </a:solidFill>
              </a:rPr>
              <a:t>with some antibiotics may cause headaches, nausea and flushing and reduce the effectiveness of the antibiotics.</a:t>
            </a:r>
          </a:p>
        </p:txBody>
      </p:sp>
      <p:grpSp>
        <p:nvGrpSpPr>
          <p:cNvPr id="17" name="Group 16"/>
          <p:cNvGrpSpPr/>
          <p:nvPr/>
        </p:nvGrpSpPr>
        <p:grpSpPr>
          <a:xfrm>
            <a:off x="2599513" y="1970105"/>
            <a:ext cx="4803354" cy="3537182"/>
            <a:chOff x="2548712" y="2192824"/>
            <a:chExt cx="4803354" cy="3537182"/>
          </a:xfrm>
        </p:grpSpPr>
        <p:sp>
          <p:nvSpPr>
            <p:cNvPr id="4" name="Rectangle 3"/>
            <p:cNvSpPr/>
            <p:nvPr/>
          </p:nvSpPr>
          <p:spPr>
            <a:xfrm>
              <a:off x="2548712" y="2192824"/>
              <a:ext cx="4803354" cy="353718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AU" b="1" dirty="0" smtClean="0">
                <a:solidFill>
                  <a:schemeClr val="tx1"/>
                </a:solidFill>
              </a:endParaRPr>
            </a:p>
            <a:p>
              <a:endParaRPr lang="en-AU" b="1" dirty="0">
                <a:solidFill>
                  <a:schemeClr val="tx1"/>
                </a:solidFill>
              </a:endParaRPr>
            </a:p>
            <a:p>
              <a:endParaRPr lang="en-AU" b="1" dirty="0" smtClean="0">
                <a:solidFill>
                  <a:schemeClr val="tx1"/>
                </a:solidFill>
              </a:endParaRPr>
            </a:p>
            <a:p>
              <a:endParaRPr lang="en-AU" b="1" dirty="0">
                <a:solidFill>
                  <a:schemeClr val="tx1"/>
                </a:solidFill>
              </a:endParaRPr>
            </a:p>
            <a:p>
              <a:r>
                <a:rPr lang="en-AU" b="1" dirty="0" smtClean="0">
                  <a:solidFill>
                    <a:schemeClr val="tx1"/>
                  </a:solidFill>
                </a:rPr>
                <a:t>Whether </a:t>
              </a:r>
              <a:r>
                <a:rPr lang="en-AU" b="1" dirty="0">
                  <a:solidFill>
                    <a:schemeClr val="tx1"/>
                  </a:solidFill>
                </a:rPr>
                <a:t>the person is male or </a:t>
              </a:r>
              <a:r>
                <a:rPr lang="en-AU" b="1" dirty="0" smtClean="0">
                  <a:solidFill>
                    <a:schemeClr val="tx1"/>
                  </a:solidFill>
                </a:rPr>
                <a:t>female</a:t>
              </a:r>
            </a:p>
            <a:p>
              <a:r>
                <a:rPr lang="en-AU" dirty="0" smtClean="0">
                  <a:solidFill>
                    <a:schemeClr val="tx1"/>
                  </a:solidFill>
                </a:rPr>
                <a:t>Women’s bodies have less water and more fatty tissue than men’s, so the alcohol in the water in their system is more concentrated. BAC is also likely to be higher just before a woman’s menstruation than any other time.</a:t>
              </a:r>
            </a:p>
            <a:p>
              <a:r>
                <a:rPr lang="en-AU" dirty="0" smtClean="0">
                  <a:solidFill>
                    <a:schemeClr val="tx1"/>
                  </a:solidFill>
                </a:rPr>
                <a:t>Men make more of the protective enzyme that breaks down alcohol before it enters the blood.</a:t>
              </a:r>
              <a:endParaRPr lang="en-AU" dirty="0">
                <a:solidFill>
                  <a:schemeClr val="tx1"/>
                </a:solidFill>
              </a:endParaRPr>
            </a:p>
          </p:txBody>
        </p:sp>
        <p:pic>
          <p:nvPicPr>
            <p:cNvPr id="16" name="Picture 15"/>
            <p:cNvPicPr>
              <a:picLocks noChangeAspect="1"/>
            </p:cNvPicPr>
            <p:nvPr/>
          </p:nvPicPr>
          <p:blipFill>
            <a:blip r:embed="rId3"/>
            <a:stretch>
              <a:fillRect/>
            </a:stretch>
          </p:blipFill>
          <p:spPr>
            <a:xfrm>
              <a:off x="4359525" y="2373143"/>
              <a:ext cx="975445" cy="781529"/>
            </a:xfrm>
            <a:prstGeom prst="rect">
              <a:avLst/>
            </a:prstGeom>
          </p:spPr>
        </p:pic>
      </p:grpSp>
      <p:grpSp>
        <p:nvGrpSpPr>
          <p:cNvPr id="19" name="Group 18"/>
          <p:cNvGrpSpPr/>
          <p:nvPr/>
        </p:nvGrpSpPr>
        <p:grpSpPr>
          <a:xfrm>
            <a:off x="2599512" y="1998082"/>
            <a:ext cx="4803354" cy="2743200"/>
            <a:chOff x="3416512" y="2152601"/>
            <a:chExt cx="4803354" cy="2743200"/>
          </a:xfrm>
        </p:grpSpPr>
        <p:sp>
          <p:nvSpPr>
            <p:cNvPr id="5" name="Rectangle 4"/>
            <p:cNvSpPr/>
            <p:nvPr/>
          </p:nvSpPr>
          <p:spPr>
            <a:xfrm>
              <a:off x="3416512" y="2152601"/>
              <a:ext cx="4803354" cy="27432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AU" b="1" dirty="0" smtClean="0">
                <a:solidFill>
                  <a:schemeClr val="tx1"/>
                </a:solidFill>
              </a:endParaRPr>
            </a:p>
            <a:p>
              <a:r>
                <a:rPr lang="en-AU" b="1" dirty="0" smtClean="0">
                  <a:solidFill>
                    <a:schemeClr val="tx1"/>
                  </a:solidFill>
                </a:rPr>
                <a:t>The </a:t>
              </a:r>
              <a:r>
                <a:rPr lang="en-AU" b="1" dirty="0">
                  <a:solidFill>
                    <a:schemeClr val="tx1"/>
                  </a:solidFill>
                </a:rPr>
                <a:t>container </a:t>
              </a:r>
              <a:r>
                <a:rPr lang="en-AU" b="1" dirty="0" smtClean="0">
                  <a:solidFill>
                    <a:schemeClr val="tx1"/>
                  </a:solidFill>
                </a:rPr>
                <a:t>size</a:t>
              </a:r>
            </a:p>
            <a:p>
              <a:r>
                <a:rPr lang="en-AU" dirty="0" smtClean="0">
                  <a:solidFill>
                    <a:schemeClr val="tx1"/>
                  </a:solidFill>
                </a:rPr>
                <a:t>It is the number of standard drinks not the</a:t>
              </a:r>
            </a:p>
            <a:p>
              <a:r>
                <a:rPr lang="en-AU" dirty="0" smtClean="0">
                  <a:solidFill>
                    <a:schemeClr val="tx1"/>
                  </a:solidFill>
                </a:rPr>
                <a:t>number of glasses that determines BAC. One</a:t>
              </a:r>
            </a:p>
            <a:p>
              <a:r>
                <a:rPr lang="en-AU" dirty="0" smtClean="0">
                  <a:solidFill>
                    <a:schemeClr val="tx1"/>
                  </a:solidFill>
                </a:rPr>
                <a:t>glass may contain several standard drinks.</a:t>
              </a:r>
              <a:endParaRPr lang="en-AU" dirty="0">
                <a:solidFill>
                  <a:schemeClr val="tx1"/>
                </a:solidFill>
              </a:endParaRPr>
            </a:p>
          </p:txBody>
        </p:sp>
        <p:pic>
          <p:nvPicPr>
            <p:cNvPr id="18" name="Picture 17"/>
            <p:cNvPicPr>
              <a:picLocks noChangeAspect="1"/>
            </p:cNvPicPr>
            <p:nvPr/>
          </p:nvPicPr>
          <p:blipFill>
            <a:blip r:embed="rId4"/>
            <a:stretch>
              <a:fillRect/>
            </a:stretch>
          </p:blipFill>
          <p:spPr>
            <a:xfrm>
              <a:off x="5145002" y="2272295"/>
              <a:ext cx="1104900" cy="856648"/>
            </a:xfrm>
            <a:prstGeom prst="rect">
              <a:avLst/>
            </a:prstGeom>
          </p:spPr>
        </p:pic>
      </p:grpSp>
      <p:grpSp>
        <p:nvGrpSpPr>
          <p:cNvPr id="21" name="Group 20"/>
          <p:cNvGrpSpPr/>
          <p:nvPr/>
        </p:nvGrpSpPr>
        <p:grpSpPr>
          <a:xfrm>
            <a:off x="2599512" y="1981200"/>
            <a:ext cx="4803354" cy="2743200"/>
            <a:chOff x="808933" y="2518755"/>
            <a:chExt cx="4803354" cy="2743200"/>
          </a:xfrm>
        </p:grpSpPr>
        <p:sp>
          <p:nvSpPr>
            <p:cNvPr id="6" name="Rectangle 5"/>
            <p:cNvSpPr/>
            <p:nvPr/>
          </p:nvSpPr>
          <p:spPr>
            <a:xfrm>
              <a:off x="808933" y="2518755"/>
              <a:ext cx="4803354" cy="27432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AU" b="1" dirty="0" smtClean="0">
                <a:solidFill>
                  <a:schemeClr val="tx1"/>
                </a:solidFill>
              </a:endParaRPr>
            </a:p>
            <a:p>
              <a:endParaRPr lang="en-AU" b="1" dirty="0">
                <a:solidFill>
                  <a:schemeClr val="tx1"/>
                </a:solidFill>
              </a:endParaRPr>
            </a:p>
            <a:p>
              <a:endParaRPr lang="en-AU" b="1" dirty="0" smtClean="0">
                <a:solidFill>
                  <a:schemeClr val="tx1"/>
                </a:solidFill>
              </a:endParaRPr>
            </a:p>
            <a:p>
              <a:r>
                <a:rPr lang="en-AU" b="1" dirty="0" smtClean="0">
                  <a:solidFill>
                    <a:schemeClr val="tx1"/>
                  </a:solidFill>
                </a:rPr>
                <a:t>Drinking </a:t>
              </a:r>
              <a:r>
                <a:rPr lang="en-AU" b="1" dirty="0">
                  <a:solidFill>
                    <a:schemeClr val="tx1"/>
                  </a:solidFill>
                </a:rPr>
                <a:t>on </a:t>
              </a:r>
              <a:r>
                <a:rPr lang="en-AU" b="1" dirty="0" smtClean="0">
                  <a:solidFill>
                    <a:schemeClr val="tx1"/>
                  </a:solidFill>
                </a:rPr>
                <a:t>an empty stomach</a:t>
              </a:r>
            </a:p>
            <a:p>
              <a:r>
                <a:rPr lang="en-AU" dirty="0" smtClean="0">
                  <a:solidFill>
                    <a:schemeClr val="tx1"/>
                  </a:solidFill>
                </a:rPr>
                <a:t>Having food in the stomach slows down</a:t>
              </a:r>
            </a:p>
            <a:p>
              <a:r>
                <a:rPr lang="en-AU" dirty="0" smtClean="0">
                  <a:solidFill>
                    <a:schemeClr val="tx1"/>
                  </a:solidFill>
                </a:rPr>
                <a:t>the rate at which alcohol passes into the</a:t>
              </a:r>
            </a:p>
            <a:p>
              <a:r>
                <a:rPr lang="en-AU" dirty="0" smtClean="0">
                  <a:solidFill>
                    <a:schemeClr val="tx1"/>
                  </a:solidFill>
                </a:rPr>
                <a:t>bloodstream.</a:t>
              </a:r>
              <a:endParaRPr lang="en-AU" dirty="0">
                <a:solidFill>
                  <a:schemeClr val="tx1"/>
                </a:solidFill>
              </a:endParaRPr>
            </a:p>
          </p:txBody>
        </p:sp>
        <p:pic>
          <p:nvPicPr>
            <p:cNvPr id="20" name="Picture 19"/>
            <p:cNvPicPr>
              <a:picLocks noChangeAspect="1"/>
            </p:cNvPicPr>
            <p:nvPr/>
          </p:nvPicPr>
          <p:blipFill>
            <a:blip r:embed="rId5"/>
            <a:stretch>
              <a:fillRect/>
            </a:stretch>
          </p:blipFill>
          <p:spPr>
            <a:xfrm>
              <a:off x="2573800" y="2591459"/>
              <a:ext cx="1409700" cy="1029903"/>
            </a:xfrm>
            <a:prstGeom prst="rect">
              <a:avLst/>
            </a:prstGeom>
          </p:spPr>
        </p:pic>
      </p:grpSp>
      <p:grpSp>
        <p:nvGrpSpPr>
          <p:cNvPr id="23" name="Group 22"/>
          <p:cNvGrpSpPr/>
          <p:nvPr/>
        </p:nvGrpSpPr>
        <p:grpSpPr>
          <a:xfrm>
            <a:off x="2599512" y="1978917"/>
            <a:ext cx="4803354" cy="2743200"/>
            <a:chOff x="3398634" y="2046927"/>
            <a:chExt cx="4803354" cy="2743200"/>
          </a:xfrm>
        </p:grpSpPr>
        <p:sp>
          <p:nvSpPr>
            <p:cNvPr id="7" name="Rectangle 6"/>
            <p:cNvSpPr/>
            <p:nvPr/>
          </p:nvSpPr>
          <p:spPr>
            <a:xfrm>
              <a:off x="3398634" y="2046927"/>
              <a:ext cx="4803354" cy="27432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AU" b="1" dirty="0" smtClean="0">
                <a:solidFill>
                  <a:schemeClr val="tx1"/>
                </a:solidFill>
              </a:endParaRPr>
            </a:p>
            <a:p>
              <a:endParaRPr lang="en-AU" b="1" dirty="0">
                <a:solidFill>
                  <a:schemeClr val="tx1"/>
                </a:solidFill>
              </a:endParaRPr>
            </a:p>
            <a:p>
              <a:r>
                <a:rPr lang="en-AU" b="1" dirty="0" smtClean="0">
                  <a:solidFill>
                    <a:schemeClr val="tx1"/>
                  </a:solidFill>
                </a:rPr>
                <a:t>The </a:t>
              </a:r>
              <a:r>
                <a:rPr lang="en-AU" b="1" dirty="0">
                  <a:solidFill>
                    <a:schemeClr val="tx1"/>
                  </a:solidFill>
                </a:rPr>
                <a:t>type of alcohol</a:t>
              </a:r>
            </a:p>
            <a:p>
              <a:r>
                <a:rPr lang="en-AU" dirty="0">
                  <a:solidFill>
                    <a:schemeClr val="tx1"/>
                  </a:solidFill>
                </a:rPr>
                <a:t>Fizzy drinks are </a:t>
              </a:r>
              <a:r>
                <a:rPr lang="en-AU" dirty="0" smtClean="0">
                  <a:solidFill>
                    <a:schemeClr val="tx1"/>
                  </a:solidFill>
                </a:rPr>
                <a:t>absorbed more </a:t>
              </a:r>
              <a:r>
                <a:rPr lang="en-AU" dirty="0">
                  <a:solidFill>
                    <a:schemeClr val="tx1"/>
                  </a:solidFill>
                </a:rPr>
                <a:t>quickly.</a:t>
              </a:r>
            </a:p>
          </p:txBody>
        </p:sp>
        <p:pic>
          <p:nvPicPr>
            <p:cNvPr id="22" name="Picture 21"/>
            <p:cNvPicPr>
              <a:picLocks noChangeAspect="1"/>
            </p:cNvPicPr>
            <p:nvPr/>
          </p:nvPicPr>
          <p:blipFill>
            <a:blip r:embed="rId6"/>
            <a:stretch>
              <a:fillRect/>
            </a:stretch>
          </p:blipFill>
          <p:spPr>
            <a:xfrm>
              <a:off x="5071295" y="2159463"/>
              <a:ext cx="1028700" cy="1029903"/>
            </a:xfrm>
            <a:prstGeom prst="rect">
              <a:avLst/>
            </a:prstGeom>
          </p:spPr>
        </p:pic>
      </p:grpSp>
      <p:grpSp>
        <p:nvGrpSpPr>
          <p:cNvPr id="25" name="Group 24"/>
          <p:cNvGrpSpPr/>
          <p:nvPr/>
        </p:nvGrpSpPr>
        <p:grpSpPr>
          <a:xfrm>
            <a:off x="2599512" y="1976634"/>
            <a:ext cx="4803354" cy="2743200"/>
            <a:chOff x="6027865" y="6225650"/>
            <a:chExt cx="4803354" cy="2743200"/>
          </a:xfrm>
        </p:grpSpPr>
        <p:sp>
          <p:nvSpPr>
            <p:cNvPr id="9" name="Rectangle 8"/>
            <p:cNvSpPr/>
            <p:nvPr/>
          </p:nvSpPr>
          <p:spPr>
            <a:xfrm>
              <a:off x="6027865" y="6225650"/>
              <a:ext cx="4803354" cy="2743200"/>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AU" b="1" dirty="0" smtClean="0">
                <a:solidFill>
                  <a:schemeClr val="tx1"/>
                </a:solidFill>
              </a:endParaRPr>
            </a:p>
            <a:p>
              <a:r>
                <a:rPr lang="en-AU" b="1" dirty="0" smtClean="0">
                  <a:solidFill>
                    <a:schemeClr val="tx1"/>
                  </a:solidFill>
                </a:rPr>
                <a:t>Drinking </a:t>
              </a:r>
              <a:r>
                <a:rPr lang="en-AU" b="1" dirty="0">
                  <a:solidFill>
                    <a:schemeClr val="tx1"/>
                  </a:solidFill>
                </a:rPr>
                <a:t>quickly</a:t>
              </a:r>
            </a:p>
            <a:p>
              <a:r>
                <a:rPr lang="en-AU" dirty="0">
                  <a:solidFill>
                    <a:schemeClr val="tx1"/>
                  </a:solidFill>
                </a:rPr>
                <a:t>The body can </a:t>
              </a:r>
              <a:r>
                <a:rPr lang="en-AU" dirty="0" smtClean="0">
                  <a:solidFill>
                    <a:schemeClr val="tx1"/>
                  </a:solidFill>
                </a:rPr>
                <a:t>only metabolise </a:t>
              </a:r>
              <a:r>
                <a:rPr lang="en-AU" dirty="0">
                  <a:solidFill>
                    <a:schemeClr val="tx1"/>
                  </a:solidFill>
                </a:rPr>
                <a:t>one standard</a:t>
              </a:r>
            </a:p>
            <a:p>
              <a:r>
                <a:rPr lang="en-AU" dirty="0">
                  <a:solidFill>
                    <a:schemeClr val="tx1"/>
                  </a:solidFill>
                </a:rPr>
                <a:t>drink per hour.</a:t>
              </a:r>
            </a:p>
          </p:txBody>
        </p:sp>
        <p:pic>
          <p:nvPicPr>
            <p:cNvPr id="24" name="Picture 23"/>
            <p:cNvPicPr>
              <a:picLocks noChangeAspect="1"/>
            </p:cNvPicPr>
            <p:nvPr/>
          </p:nvPicPr>
          <p:blipFill>
            <a:blip r:embed="rId7"/>
            <a:stretch>
              <a:fillRect/>
            </a:stretch>
          </p:blipFill>
          <p:spPr>
            <a:xfrm>
              <a:off x="7259601" y="6311579"/>
              <a:ext cx="2133600" cy="924025"/>
            </a:xfrm>
            <a:prstGeom prst="rect">
              <a:avLst/>
            </a:prstGeom>
          </p:spPr>
        </p:pic>
      </p:grpSp>
      <p:grpSp>
        <p:nvGrpSpPr>
          <p:cNvPr id="27" name="Group 26"/>
          <p:cNvGrpSpPr/>
          <p:nvPr/>
        </p:nvGrpSpPr>
        <p:grpSpPr>
          <a:xfrm>
            <a:off x="2599512" y="1987104"/>
            <a:ext cx="4803354" cy="2743200"/>
            <a:chOff x="-6121015" y="4584033"/>
            <a:chExt cx="4803354" cy="2743200"/>
          </a:xfrm>
        </p:grpSpPr>
        <p:sp>
          <p:nvSpPr>
            <p:cNvPr id="10" name="Rectangle 9"/>
            <p:cNvSpPr/>
            <p:nvPr/>
          </p:nvSpPr>
          <p:spPr>
            <a:xfrm>
              <a:off x="-6121015" y="4584033"/>
              <a:ext cx="4803354" cy="2743200"/>
            </a:xfrm>
            <a:prstGeom prst="rect">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AU" b="1" dirty="0" smtClean="0">
                <a:solidFill>
                  <a:schemeClr val="tx1"/>
                </a:solidFill>
              </a:endParaRPr>
            </a:p>
            <a:p>
              <a:endParaRPr lang="en-AU" b="1" dirty="0">
                <a:solidFill>
                  <a:schemeClr val="tx1"/>
                </a:solidFill>
              </a:endParaRPr>
            </a:p>
            <a:p>
              <a:endParaRPr lang="en-AU" b="1" dirty="0" smtClean="0">
                <a:solidFill>
                  <a:schemeClr val="tx1"/>
                </a:solidFill>
              </a:endParaRPr>
            </a:p>
            <a:p>
              <a:endParaRPr lang="en-AU" b="1" dirty="0" smtClean="0">
                <a:solidFill>
                  <a:schemeClr val="tx1"/>
                </a:solidFill>
              </a:endParaRPr>
            </a:p>
            <a:p>
              <a:r>
                <a:rPr lang="en-AU" b="1" dirty="0" smtClean="0">
                  <a:solidFill>
                    <a:schemeClr val="tx1"/>
                  </a:solidFill>
                </a:rPr>
                <a:t>The </a:t>
              </a:r>
              <a:r>
                <a:rPr lang="en-AU" b="1" dirty="0">
                  <a:solidFill>
                    <a:schemeClr val="tx1"/>
                  </a:solidFill>
                </a:rPr>
                <a:t>time since last drink</a:t>
              </a:r>
            </a:p>
            <a:p>
              <a:r>
                <a:rPr lang="en-AU" dirty="0">
                  <a:solidFill>
                    <a:schemeClr val="tx1"/>
                  </a:solidFill>
                </a:rPr>
                <a:t>The body can only break down one standard </a:t>
              </a:r>
              <a:r>
                <a:rPr lang="en-AU" dirty="0" smtClean="0">
                  <a:solidFill>
                    <a:schemeClr val="tx1"/>
                  </a:solidFill>
                </a:rPr>
                <a:t>drink per </a:t>
              </a:r>
              <a:r>
                <a:rPr lang="en-AU" dirty="0">
                  <a:solidFill>
                    <a:schemeClr val="tx1"/>
                  </a:solidFill>
                </a:rPr>
                <a:t>hour so the BAC may still be rising several </a:t>
              </a:r>
              <a:r>
                <a:rPr lang="en-AU" dirty="0" smtClean="0">
                  <a:solidFill>
                    <a:schemeClr val="tx1"/>
                  </a:solidFill>
                </a:rPr>
                <a:t>hours after </a:t>
              </a:r>
              <a:r>
                <a:rPr lang="en-AU" dirty="0">
                  <a:solidFill>
                    <a:schemeClr val="tx1"/>
                  </a:solidFill>
                </a:rPr>
                <a:t>drinking has stopped because the </a:t>
              </a:r>
              <a:r>
                <a:rPr lang="en-AU" dirty="0" smtClean="0">
                  <a:solidFill>
                    <a:schemeClr val="tx1"/>
                  </a:solidFill>
                </a:rPr>
                <a:t>alcohol takes </a:t>
              </a:r>
              <a:r>
                <a:rPr lang="en-AU" dirty="0">
                  <a:solidFill>
                    <a:schemeClr val="tx1"/>
                  </a:solidFill>
                </a:rPr>
                <a:t>time to be absorbed.</a:t>
              </a:r>
            </a:p>
          </p:txBody>
        </p:sp>
        <p:pic>
          <p:nvPicPr>
            <p:cNvPr id="26" name="Picture 25"/>
            <p:cNvPicPr>
              <a:picLocks noChangeAspect="1"/>
            </p:cNvPicPr>
            <p:nvPr/>
          </p:nvPicPr>
          <p:blipFill>
            <a:blip r:embed="rId8"/>
            <a:stretch>
              <a:fillRect/>
            </a:stretch>
          </p:blipFill>
          <p:spPr>
            <a:xfrm>
              <a:off x="-4338410" y="4675767"/>
              <a:ext cx="1219200" cy="904775"/>
            </a:xfrm>
            <a:prstGeom prst="rect">
              <a:avLst/>
            </a:prstGeom>
          </p:spPr>
        </p:pic>
      </p:grpSp>
      <p:grpSp>
        <p:nvGrpSpPr>
          <p:cNvPr id="29" name="Group 28"/>
          <p:cNvGrpSpPr/>
          <p:nvPr/>
        </p:nvGrpSpPr>
        <p:grpSpPr>
          <a:xfrm>
            <a:off x="2590040" y="1985375"/>
            <a:ext cx="4803354" cy="2743200"/>
            <a:chOff x="3255729" y="1102980"/>
            <a:chExt cx="4803354" cy="2743200"/>
          </a:xfrm>
        </p:grpSpPr>
        <p:sp>
          <p:nvSpPr>
            <p:cNvPr id="11" name="Rectangle 10"/>
            <p:cNvSpPr/>
            <p:nvPr/>
          </p:nvSpPr>
          <p:spPr>
            <a:xfrm>
              <a:off x="3255729" y="1102980"/>
              <a:ext cx="4803354" cy="2743200"/>
            </a:xfrm>
            <a:prstGeom prst="rect">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AU" b="1" dirty="0" smtClean="0">
                <a:solidFill>
                  <a:schemeClr val="tx1"/>
                </a:solidFill>
              </a:endParaRPr>
            </a:p>
            <a:p>
              <a:endParaRPr lang="en-AU" b="1" dirty="0">
                <a:solidFill>
                  <a:schemeClr val="tx1"/>
                </a:solidFill>
              </a:endParaRPr>
            </a:p>
            <a:p>
              <a:r>
                <a:rPr lang="en-AU" b="1" dirty="0" smtClean="0">
                  <a:solidFill>
                    <a:schemeClr val="tx1"/>
                  </a:solidFill>
                </a:rPr>
                <a:t>Amount </a:t>
              </a:r>
              <a:r>
                <a:rPr lang="en-AU" b="1" dirty="0">
                  <a:solidFill>
                    <a:schemeClr val="tx1"/>
                  </a:solidFill>
                </a:rPr>
                <a:t>of body fat</a:t>
              </a:r>
            </a:p>
            <a:p>
              <a:r>
                <a:rPr lang="en-AU" dirty="0">
                  <a:solidFill>
                    <a:schemeClr val="tx1"/>
                  </a:solidFill>
                </a:rPr>
                <a:t>Body fat does not </a:t>
              </a:r>
              <a:r>
                <a:rPr lang="en-AU" dirty="0" smtClean="0">
                  <a:solidFill>
                    <a:schemeClr val="tx1"/>
                  </a:solidFill>
                </a:rPr>
                <a:t>absorb alcohol </a:t>
              </a:r>
              <a:r>
                <a:rPr lang="en-AU" dirty="0">
                  <a:solidFill>
                    <a:schemeClr val="tx1"/>
                  </a:solidFill>
                </a:rPr>
                <a:t>so alcohol is </a:t>
              </a:r>
              <a:r>
                <a:rPr lang="en-AU" dirty="0" smtClean="0">
                  <a:solidFill>
                    <a:schemeClr val="tx1"/>
                  </a:solidFill>
                </a:rPr>
                <a:t>more concentrated </a:t>
              </a:r>
              <a:r>
                <a:rPr lang="en-AU" dirty="0">
                  <a:solidFill>
                    <a:schemeClr val="tx1"/>
                  </a:solidFill>
                </a:rPr>
                <a:t>in </a:t>
              </a:r>
              <a:r>
                <a:rPr lang="en-AU" dirty="0" smtClean="0">
                  <a:solidFill>
                    <a:schemeClr val="tx1"/>
                  </a:solidFill>
                </a:rPr>
                <a:t>people with </a:t>
              </a:r>
              <a:r>
                <a:rPr lang="en-AU" dirty="0">
                  <a:solidFill>
                    <a:schemeClr val="tx1"/>
                  </a:solidFill>
                </a:rPr>
                <a:t>a high </a:t>
              </a:r>
              <a:r>
                <a:rPr lang="en-AU" dirty="0" smtClean="0">
                  <a:solidFill>
                    <a:schemeClr val="tx1"/>
                  </a:solidFill>
                </a:rPr>
                <a:t>proportion of </a:t>
              </a:r>
              <a:r>
                <a:rPr lang="en-AU" dirty="0">
                  <a:solidFill>
                    <a:schemeClr val="tx1"/>
                  </a:solidFill>
                </a:rPr>
                <a:t>body fat.</a:t>
              </a:r>
            </a:p>
          </p:txBody>
        </p:sp>
        <p:pic>
          <p:nvPicPr>
            <p:cNvPr id="28" name="Picture 27"/>
            <p:cNvPicPr>
              <a:picLocks noChangeAspect="1"/>
            </p:cNvPicPr>
            <p:nvPr/>
          </p:nvPicPr>
          <p:blipFill>
            <a:blip r:embed="rId9"/>
            <a:stretch>
              <a:fillRect/>
            </a:stretch>
          </p:blipFill>
          <p:spPr>
            <a:xfrm>
              <a:off x="5225728" y="1244438"/>
              <a:ext cx="914400" cy="837398"/>
            </a:xfrm>
            <a:prstGeom prst="rect">
              <a:avLst/>
            </a:prstGeom>
          </p:spPr>
        </p:pic>
      </p:grpSp>
      <p:grpSp>
        <p:nvGrpSpPr>
          <p:cNvPr id="31" name="Group 30"/>
          <p:cNvGrpSpPr/>
          <p:nvPr/>
        </p:nvGrpSpPr>
        <p:grpSpPr>
          <a:xfrm>
            <a:off x="2615562" y="1985747"/>
            <a:ext cx="4803354" cy="2743200"/>
            <a:chOff x="-3295044" y="3072510"/>
            <a:chExt cx="4803354" cy="2743200"/>
          </a:xfrm>
        </p:grpSpPr>
        <p:sp>
          <p:nvSpPr>
            <p:cNvPr id="12" name="Rectangle 11"/>
            <p:cNvSpPr/>
            <p:nvPr/>
          </p:nvSpPr>
          <p:spPr>
            <a:xfrm>
              <a:off x="-3295044" y="3072510"/>
              <a:ext cx="4803354" cy="2743200"/>
            </a:xfrm>
            <a:prstGeom prst="rect">
              <a:avLst/>
            </a:prstGeom>
            <a:solidFill>
              <a:srgbClr val="CC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AU" b="1" dirty="0" smtClean="0">
                <a:solidFill>
                  <a:schemeClr val="tx1"/>
                </a:solidFill>
              </a:endParaRPr>
            </a:p>
            <a:p>
              <a:endParaRPr lang="en-AU" b="1" dirty="0" smtClean="0">
                <a:solidFill>
                  <a:schemeClr val="tx1"/>
                </a:solidFill>
              </a:endParaRPr>
            </a:p>
            <a:p>
              <a:r>
                <a:rPr lang="en-AU" b="1" dirty="0" smtClean="0">
                  <a:solidFill>
                    <a:schemeClr val="tx1"/>
                  </a:solidFill>
                </a:rPr>
                <a:t>Percentage of alcohol </a:t>
              </a:r>
              <a:r>
                <a:rPr lang="en-AU" b="1" dirty="0">
                  <a:solidFill>
                    <a:schemeClr val="tx1"/>
                  </a:solidFill>
                </a:rPr>
                <a:t>in a drink</a:t>
              </a:r>
            </a:p>
            <a:p>
              <a:r>
                <a:rPr lang="en-AU" dirty="0">
                  <a:solidFill>
                    <a:schemeClr val="tx1"/>
                  </a:solidFill>
                </a:rPr>
                <a:t>The </a:t>
              </a:r>
              <a:r>
                <a:rPr lang="en-AU" dirty="0" smtClean="0">
                  <a:solidFill>
                    <a:schemeClr val="tx1"/>
                  </a:solidFill>
                </a:rPr>
                <a:t>higher the </a:t>
              </a:r>
              <a:r>
                <a:rPr lang="en-AU" dirty="0">
                  <a:solidFill>
                    <a:schemeClr val="tx1"/>
                  </a:solidFill>
                </a:rPr>
                <a:t>percentage</a:t>
              </a:r>
              <a:r>
                <a:rPr lang="en-AU" dirty="0" smtClean="0">
                  <a:solidFill>
                    <a:schemeClr val="tx1"/>
                  </a:solidFill>
                </a:rPr>
                <a:t>, the </a:t>
              </a:r>
              <a:r>
                <a:rPr lang="en-AU" dirty="0">
                  <a:solidFill>
                    <a:schemeClr val="tx1"/>
                  </a:solidFill>
                </a:rPr>
                <a:t>higher the BAC.</a:t>
              </a:r>
            </a:p>
          </p:txBody>
        </p:sp>
        <p:pic>
          <p:nvPicPr>
            <p:cNvPr id="30" name="Picture 29"/>
            <p:cNvPicPr>
              <a:picLocks noChangeAspect="1"/>
            </p:cNvPicPr>
            <p:nvPr/>
          </p:nvPicPr>
          <p:blipFill>
            <a:blip r:embed="rId10"/>
            <a:stretch>
              <a:fillRect/>
            </a:stretch>
          </p:blipFill>
          <p:spPr>
            <a:xfrm>
              <a:off x="-1442692" y="3219355"/>
              <a:ext cx="876300" cy="924025"/>
            </a:xfrm>
            <a:prstGeom prst="rect">
              <a:avLst/>
            </a:prstGeom>
          </p:spPr>
        </p:pic>
      </p:grpSp>
      <p:grpSp>
        <p:nvGrpSpPr>
          <p:cNvPr id="33" name="Group 32"/>
          <p:cNvGrpSpPr/>
          <p:nvPr/>
        </p:nvGrpSpPr>
        <p:grpSpPr>
          <a:xfrm>
            <a:off x="2611605" y="1987104"/>
            <a:ext cx="4803354" cy="2743200"/>
            <a:chOff x="5627018" y="3200781"/>
            <a:chExt cx="4803354" cy="2743200"/>
          </a:xfrm>
        </p:grpSpPr>
        <p:sp>
          <p:nvSpPr>
            <p:cNvPr id="13" name="Rectangle 12"/>
            <p:cNvSpPr/>
            <p:nvPr/>
          </p:nvSpPr>
          <p:spPr>
            <a:xfrm>
              <a:off x="5627018" y="3200781"/>
              <a:ext cx="4803354" cy="2743200"/>
            </a:xfrm>
            <a:prstGeom prst="rect">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AU" b="1" dirty="0" smtClean="0">
                <a:solidFill>
                  <a:schemeClr val="tx1"/>
                </a:solidFill>
              </a:endParaRPr>
            </a:p>
            <a:p>
              <a:endParaRPr lang="en-AU" b="1" dirty="0" smtClean="0">
                <a:solidFill>
                  <a:schemeClr val="tx1"/>
                </a:solidFill>
              </a:endParaRPr>
            </a:p>
            <a:p>
              <a:r>
                <a:rPr lang="en-AU" b="1" dirty="0" smtClean="0">
                  <a:solidFill>
                    <a:schemeClr val="tx1"/>
                  </a:solidFill>
                </a:rPr>
                <a:t>Type </a:t>
              </a:r>
              <a:r>
                <a:rPr lang="en-AU" b="1" dirty="0">
                  <a:solidFill>
                    <a:schemeClr val="tx1"/>
                  </a:solidFill>
                </a:rPr>
                <a:t>of build</a:t>
              </a:r>
            </a:p>
            <a:p>
              <a:r>
                <a:rPr lang="en-AU" dirty="0">
                  <a:solidFill>
                    <a:schemeClr val="tx1"/>
                  </a:solidFill>
                </a:rPr>
                <a:t>Small framed people </a:t>
              </a:r>
              <a:r>
                <a:rPr lang="en-AU" dirty="0" smtClean="0">
                  <a:solidFill>
                    <a:schemeClr val="tx1"/>
                  </a:solidFill>
                </a:rPr>
                <a:t>may have </a:t>
              </a:r>
              <a:r>
                <a:rPr lang="en-AU" dirty="0">
                  <a:solidFill>
                    <a:schemeClr val="tx1"/>
                  </a:solidFill>
                </a:rPr>
                <a:t>a higher BAC </a:t>
              </a:r>
              <a:r>
                <a:rPr lang="en-AU" dirty="0" smtClean="0">
                  <a:solidFill>
                    <a:schemeClr val="tx1"/>
                  </a:solidFill>
                </a:rPr>
                <a:t>than large </a:t>
              </a:r>
              <a:r>
                <a:rPr lang="en-AU" dirty="0">
                  <a:solidFill>
                    <a:schemeClr val="tx1"/>
                  </a:solidFill>
                </a:rPr>
                <a:t>framed people </a:t>
              </a:r>
              <a:r>
                <a:rPr lang="en-AU" dirty="0" smtClean="0">
                  <a:solidFill>
                    <a:schemeClr val="tx1"/>
                  </a:solidFill>
                </a:rPr>
                <a:t>who have </a:t>
              </a:r>
              <a:r>
                <a:rPr lang="en-AU" dirty="0">
                  <a:solidFill>
                    <a:schemeClr val="tx1"/>
                  </a:solidFill>
                </a:rPr>
                <a:t>drunk the </a:t>
              </a:r>
              <a:r>
                <a:rPr lang="en-AU" dirty="0" smtClean="0">
                  <a:solidFill>
                    <a:schemeClr val="tx1"/>
                  </a:solidFill>
                </a:rPr>
                <a:t>same amount</a:t>
              </a:r>
              <a:r>
                <a:rPr lang="en-AU" dirty="0">
                  <a:solidFill>
                    <a:schemeClr val="tx1"/>
                  </a:solidFill>
                </a:rPr>
                <a:t>.</a:t>
              </a:r>
            </a:p>
          </p:txBody>
        </p:sp>
        <p:pic>
          <p:nvPicPr>
            <p:cNvPr id="32" name="Picture 31"/>
            <p:cNvPicPr>
              <a:picLocks noChangeAspect="1"/>
            </p:cNvPicPr>
            <p:nvPr/>
          </p:nvPicPr>
          <p:blipFill>
            <a:blip r:embed="rId11"/>
            <a:stretch>
              <a:fillRect/>
            </a:stretch>
          </p:blipFill>
          <p:spPr>
            <a:xfrm>
              <a:off x="7511986" y="3327694"/>
              <a:ext cx="838200" cy="856648"/>
            </a:xfrm>
            <a:prstGeom prst="rect">
              <a:avLst/>
            </a:prstGeom>
          </p:spPr>
        </p:pic>
      </p:grpSp>
      <p:grpSp>
        <p:nvGrpSpPr>
          <p:cNvPr id="35" name="Group 34"/>
          <p:cNvGrpSpPr/>
          <p:nvPr/>
        </p:nvGrpSpPr>
        <p:grpSpPr>
          <a:xfrm>
            <a:off x="2599512" y="1996353"/>
            <a:ext cx="4803354" cy="2743200"/>
            <a:chOff x="8638672" y="418641"/>
            <a:chExt cx="4803354" cy="2743200"/>
          </a:xfrm>
        </p:grpSpPr>
        <p:sp>
          <p:nvSpPr>
            <p:cNvPr id="14" name="Rectangle 13"/>
            <p:cNvSpPr/>
            <p:nvPr/>
          </p:nvSpPr>
          <p:spPr>
            <a:xfrm>
              <a:off x="8638672" y="418641"/>
              <a:ext cx="4803354" cy="2743200"/>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AU" b="1" dirty="0" smtClean="0">
                <a:solidFill>
                  <a:schemeClr val="tx1"/>
                </a:solidFill>
              </a:endParaRPr>
            </a:p>
            <a:p>
              <a:endParaRPr lang="en-AU" b="1" dirty="0">
                <a:solidFill>
                  <a:schemeClr val="tx1"/>
                </a:solidFill>
              </a:endParaRPr>
            </a:p>
            <a:p>
              <a:endParaRPr lang="en-AU" b="1" dirty="0" smtClean="0">
                <a:solidFill>
                  <a:schemeClr val="tx1"/>
                </a:solidFill>
              </a:endParaRPr>
            </a:p>
            <a:p>
              <a:r>
                <a:rPr lang="en-AU" b="1" dirty="0" smtClean="0">
                  <a:solidFill>
                    <a:schemeClr val="tx1"/>
                  </a:solidFill>
                </a:rPr>
                <a:t>Metabolic </a:t>
              </a:r>
              <a:r>
                <a:rPr lang="en-AU" b="1" dirty="0">
                  <a:solidFill>
                    <a:schemeClr val="tx1"/>
                  </a:solidFill>
                </a:rPr>
                <a:t>rate</a:t>
              </a:r>
            </a:p>
            <a:p>
              <a:r>
                <a:rPr lang="en-AU" dirty="0">
                  <a:solidFill>
                    <a:schemeClr val="tx1"/>
                  </a:solidFill>
                </a:rPr>
                <a:t>Metabolic rate </a:t>
              </a:r>
              <a:r>
                <a:rPr lang="en-AU" dirty="0" smtClean="0">
                  <a:solidFill>
                    <a:schemeClr val="tx1"/>
                  </a:solidFill>
                </a:rPr>
                <a:t>– which </a:t>
              </a:r>
              <a:r>
                <a:rPr lang="en-AU" dirty="0">
                  <a:solidFill>
                    <a:schemeClr val="tx1"/>
                  </a:solidFill>
                </a:rPr>
                <a:t>is affected by</a:t>
              </a:r>
            </a:p>
            <a:p>
              <a:r>
                <a:rPr lang="en-AU" dirty="0">
                  <a:solidFill>
                    <a:schemeClr val="tx1"/>
                  </a:solidFill>
                </a:rPr>
                <a:t>diet, digestion, fitness</a:t>
              </a:r>
              <a:r>
                <a:rPr lang="en-AU" dirty="0" smtClean="0">
                  <a:solidFill>
                    <a:schemeClr val="tx1"/>
                  </a:solidFill>
                </a:rPr>
                <a:t>, emotional </a:t>
              </a:r>
              <a:r>
                <a:rPr lang="en-AU" dirty="0">
                  <a:solidFill>
                    <a:schemeClr val="tx1"/>
                  </a:solidFill>
                </a:rPr>
                <a:t>state,</a:t>
              </a:r>
            </a:p>
            <a:p>
              <a:r>
                <a:rPr lang="en-AU" dirty="0">
                  <a:solidFill>
                    <a:schemeClr val="tx1"/>
                  </a:solidFill>
                </a:rPr>
                <a:t>hormonal cycle.</a:t>
              </a:r>
            </a:p>
          </p:txBody>
        </p:sp>
        <p:pic>
          <p:nvPicPr>
            <p:cNvPr id="34" name="Picture 33"/>
            <p:cNvPicPr>
              <a:picLocks noChangeAspect="1"/>
            </p:cNvPicPr>
            <p:nvPr/>
          </p:nvPicPr>
          <p:blipFill>
            <a:blip r:embed="rId12"/>
            <a:stretch>
              <a:fillRect/>
            </a:stretch>
          </p:blipFill>
          <p:spPr>
            <a:xfrm>
              <a:off x="10509807" y="522111"/>
              <a:ext cx="990600" cy="914400"/>
            </a:xfrm>
            <a:prstGeom prst="rect">
              <a:avLst/>
            </a:prstGeom>
          </p:spPr>
        </p:pic>
      </p:grpSp>
    </p:spTree>
    <p:extLst>
      <p:ext uri="{BB962C8B-B14F-4D97-AF65-F5344CB8AC3E}">
        <p14:creationId xmlns:p14="http://schemas.microsoft.com/office/powerpoint/2010/main" val="3346641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1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21"/>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2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2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nodeType="clickEffect">
                                  <p:stCondLst>
                                    <p:cond delay="0"/>
                                  </p:stCondLst>
                                  <p:childTnLst>
                                    <p:set>
                                      <p:cBhvr>
                                        <p:cTn id="50" dur="1" fill="hold">
                                          <p:stCondLst>
                                            <p:cond delay="0"/>
                                          </p:stCondLst>
                                        </p:cTn>
                                        <p:tgtEl>
                                          <p:spTgt spid="2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nodeType="clickEffect">
                                  <p:stCondLst>
                                    <p:cond delay="0"/>
                                  </p:stCondLst>
                                  <p:childTnLst>
                                    <p:set>
                                      <p:cBhvr>
                                        <p:cTn id="58" dur="1" fill="hold">
                                          <p:stCondLst>
                                            <p:cond delay="0"/>
                                          </p:stCondLst>
                                        </p:cTn>
                                        <p:tgtEl>
                                          <p:spTgt spid="29"/>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nodeType="clickEffect">
                                  <p:stCondLst>
                                    <p:cond delay="0"/>
                                  </p:stCondLst>
                                  <p:childTnLst>
                                    <p:set>
                                      <p:cBhvr>
                                        <p:cTn id="66" dur="1" fill="hold">
                                          <p:stCondLst>
                                            <p:cond delay="0"/>
                                          </p:stCondLst>
                                        </p:cTn>
                                        <p:tgtEl>
                                          <p:spTgt spid="31"/>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nodeType="clickEffect">
                                  <p:stCondLst>
                                    <p:cond delay="0"/>
                                  </p:stCondLst>
                                  <p:childTnLst>
                                    <p:set>
                                      <p:cBhvr>
                                        <p:cTn id="74" dur="1" fill="hold">
                                          <p:stCondLst>
                                            <p:cond delay="0"/>
                                          </p:stCondLst>
                                        </p:cTn>
                                        <p:tgtEl>
                                          <p:spTgt spid="33"/>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nodeType="clickEffect">
                                  <p:stCondLst>
                                    <p:cond delay="0"/>
                                  </p:stCondLst>
                                  <p:childTnLst>
                                    <p:set>
                                      <p:cBhvr>
                                        <p:cTn id="82" dur="1" fill="hold">
                                          <p:stCondLst>
                                            <p:cond delay="0"/>
                                          </p:stCondLst>
                                        </p:cTn>
                                        <p:tgtEl>
                                          <p:spTgt spid="35"/>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5"/>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1" nodeType="clickEffect">
                                  <p:stCondLst>
                                    <p:cond delay="0"/>
                                  </p:stCondLst>
                                  <p:childTnLst>
                                    <p:set>
                                      <p:cBhvr>
                                        <p:cTn id="90"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tx1"/>
                </a:solidFill>
              </a:rPr>
              <a:t>Journal Activities </a:t>
            </a:r>
          </a:p>
        </p:txBody>
      </p:sp>
      <p:sp>
        <p:nvSpPr>
          <p:cNvPr id="4" name="Oval 3"/>
          <p:cNvSpPr/>
          <p:nvPr/>
        </p:nvSpPr>
        <p:spPr>
          <a:xfrm>
            <a:off x="3383731" y="2060154"/>
            <a:ext cx="3183874" cy="2952521"/>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b="1" dirty="0">
                <a:solidFill>
                  <a:schemeClr val="tx1"/>
                </a:solidFill>
              </a:rPr>
              <a:t>Journal Activity P21 …to drive or not to drive…class response</a:t>
            </a:r>
            <a:endParaRPr lang="en-US" b="1" dirty="0">
              <a:solidFill>
                <a:schemeClr val="tx1"/>
              </a:solidFill>
            </a:endParaRPr>
          </a:p>
        </p:txBody>
      </p:sp>
    </p:spTree>
    <p:extLst>
      <p:ext uri="{BB962C8B-B14F-4D97-AF65-F5344CB8AC3E}">
        <p14:creationId xmlns:p14="http://schemas.microsoft.com/office/powerpoint/2010/main" val="41967059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450" y="844864"/>
            <a:ext cx="3573616" cy="4463889"/>
          </a:xfrm>
        </p:spPr>
        <p:txBody>
          <a:bodyPr anchor="ctr">
            <a:normAutofit/>
          </a:bodyPr>
          <a:lstStyle/>
          <a:p>
            <a:pPr algn="ctr"/>
            <a:r>
              <a:rPr lang="en-AU" sz="3200" dirty="0">
                <a:solidFill>
                  <a:schemeClr val="tx1"/>
                </a:solidFill>
                <a:cs typeface="Arial" panose="020B0604020202020204" pitchFamily="34" charset="0"/>
              </a:rPr>
              <a:t>Activity 6.2</a:t>
            </a:r>
            <a:br>
              <a:rPr lang="en-AU" sz="3200" dirty="0">
                <a:solidFill>
                  <a:schemeClr val="tx1"/>
                </a:solidFill>
                <a:cs typeface="Arial" panose="020B0604020202020204" pitchFamily="34" charset="0"/>
              </a:rPr>
            </a:br>
            <a:r>
              <a:rPr lang="en-AU" b="1" dirty="0">
                <a:solidFill>
                  <a:schemeClr val="tx1"/>
                </a:solidFill>
                <a:cs typeface="Arial" panose="020B0604020202020204" pitchFamily="34" charset="0"/>
              </a:rPr>
              <a:t>Signs of Fatigue</a:t>
            </a:r>
            <a:br>
              <a:rPr lang="en-AU" b="1" dirty="0">
                <a:solidFill>
                  <a:schemeClr val="tx1"/>
                </a:solidFill>
                <a:cs typeface="Arial" panose="020B0604020202020204" pitchFamily="34" charset="0"/>
              </a:rPr>
            </a:br>
            <a:endParaRPr lang="en-AU" dirty="0">
              <a:cs typeface="Arial" panose="020B060402020202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690" y="5328175"/>
            <a:ext cx="825124" cy="704068"/>
          </a:xfrm>
          <a:prstGeom prst="rect">
            <a:avLst/>
          </a:prstGeom>
        </p:spPr>
      </p:pic>
      <p:sp>
        <p:nvSpPr>
          <p:cNvPr id="11" name="Rounded Rectangle 10"/>
          <p:cNvSpPr/>
          <p:nvPr/>
        </p:nvSpPr>
        <p:spPr>
          <a:xfrm>
            <a:off x="4081549" y="1384808"/>
            <a:ext cx="6264000" cy="1692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466850">
              <a:lnSpc>
                <a:spcPct val="90000"/>
              </a:lnSpc>
              <a:spcBef>
                <a:spcPct val="0"/>
              </a:spcBef>
              <a:spcAft>
                <a:spcPct val="35000"/>
              </a:spcAft>
            </a:pPr>
            <a:r>
              <a:rPr lang="en-AU" sz="3300" b="1" dirty="0">
                <a:solidFill>
                  <a:schemeClr val="tx1"/>
                </a:solidFill>
              </a:rPr>
              <a:t>Learning </a:t>
            </a:r>
            <a:r>
              <a:rPr lang="en-AU" sz="3300" b="1" dirty="0" smtClean="0">
                <a:solidFill>
                  <a:schemeClr val="tx1"/>
                </a:solidFill>
              </a:rPr>
              <a:t>intention</a:t>
            </a:r>
            <a:endParaRPr lang="en-AU" sz="3300" b="1" dirty="0">
              <a:solidFill>
                <a:schemeClr val="tx1"/>
              </a:solidFill>
            </a:endParaRPr>
          </a:p>
        </p:txBody>
      </p:sp>
      <p:sp>
        <p:nvSpPr>
          <p:cNvPr id="13" name="Rounded Rectangle 12"/>
          <p:cNvSpPr/>
          <p:nvPr/>
        </p:nvSpPr>
        <p:spPr>
          <a:xfrm>
            <a:off x="4081549" y="3274496"/>
            <a:ext cx="6264000" cy="2303344"/>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466850">
              <a:lnSpc>
                <a:spcPct val="90000"/>
              </a:lnSpc>
              <a:spcBef>
                <a:spcPct val="0"/>
              </a:spcBef>
              <a:spcAft>
                <a:spcPct val="35000"/>
              </a:spcAft>
            </a:pPr>
            <a:r>
              <a:rPr lang="en-AU" sz="3300" b="1" dirty="0">
                <a:solidFill>
                  <a:schemeClr val="tx1"/>
                </a:solidFill>
              </a:rPr>
              <a:t>Students develop an awareness of the effects of fatigue on </a:t>
            </a:r>
            <a:r>
              <a:rPr lang="en-AU" sz="3300" b="1" dirty="0" smtClean="0">
                <a:solidFill>
                  <a:schemeClr val="tx1"/>
                </a:solidFill>
              </a:rPr>
              <a:t>driving.</a:t>
            </a:r>
            <a:endParaRPr lang="en-US" sz="3300" b="1" dirty="0">
              <a:solidFill>
                <a:schemeClr val="tx1"/>
              </a:solidFill>
            </a:endParaRPr>
          </a:p>
        </p:txBody>
      </p:sp>
      <p:sp>
        <p:nvSpPr>
          <p:cNvPr id="8" name="TextBox 7"/>
          <p:cNvSpPr txBox="1"/>
          <p:nvPr/>
        </p:nvSpPr>
        <p:spPr>
          <a:xfrm>
            <a:off x="1024569" y="6136395"/>
            <a:ext cx="6632154" cy="369332"/>
          </a:xfrm>
          <a:prstGeom prst="rect">
            <a:avLst/>
          </a:prstGeom>
          <a:noFill/>
        </p:spPr>
        <p:txBody>
          <a:bodyPr wrap="square" rtlCol="0">
            <a:spAutoFit/>
          </a:bodyPr>
          <a:lstStyle/>
          <a:p>
            <a:r>
              <a:rPr lang="en-AU" dirty="0" smtClean="0">
                <a:hlinkClick r:id="rId4"/>
              </a:rPr>
              <a:t>Road Safety Commission- The science of sleep (1.01min)</a:t>
            </a:r>
            <a:endParaRPr lang="en-AU" dirty="0"/>
          </a:p>
        </p:txBody>
      </p:sp>
    </p:spTree>
    <p:extLst>
      <p:ext uri="{BB962C8B-B14F-4D97-AF65-F5344CB8AC3E}">
        <p14:creationId xmlns:p14="http://schemas.microsoft.com/office/powerpoint/2010/main" val="30265485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9542"/>
          </a:xfrm>
        </p:spPr>
        <p:txBody>
          <a:bodyPr/>
          <a:lstStyle/>
          <a:p>
            <a:r>
              <a:rPr lang="en-AU" dirty="0" smtClean="0"/>
              <a:t>What is Fatigue?</a:t>
            </a:r>
            <a:endParaRPr lang="en-AU" dirty="0"/>
          </a:p>
        </p:txBody>
      </p:sp>
      <p:sp>
        <p:nvSpPr>
          <p:cNvPr id="4" name="TextBox 3"/>
          <p:cNvSpPr txBox="1"/>
          <p:nvPr/>
        </p:nvSpPr>
        <p:spPr>
          <a:xfrm>
            <a:off x="379878" y="1956160"/>
            <a:ext cx="9860096" cy="3416320"/>
          </a:xfrm>
          <a:prstGeom prst="rect">
            <a:avLst/>
          </a:prstGeom>
          <a:noFill/>
        </p:spPr>
        <p:txBody>
          <a:bodyPr wrap="square" rtlCol="0">
            <a:spAutoFit/>
          </a:bodyPr>
          <a:lstStyle/>
          <a:p>
            <a:endParaRPr lang="en-AU" dirty="0" smtClean="0"/>
          </a:p>
          <a:p>
            <a:r>
              <a:rPr lang="en-AU" dirty="0"/>
              <a:t>Fatigue (or tiredness) is the silent killer on our roads and could be responsible for up to 30%</a:t>
            </a:r>
          </a:p>
          <a:p>
            <a:r>
              <a:rPr lang="en-AU" dirty="0"/>
              <a:t>of deaths and a bigger percentage of serious injury crashes</a:t>
            </a:r>
            <a:r>
              <a:rPr lang="en-AU" dirty="0" smtClean="0"/>
              <a:t>.</a:t>
            </a:r>
          </a:p>
          <a:p>
            <a:endParaRPr lang="en-AU" dirty="0"/>
          </a:p>
          <a:p>
            <a:r>
              <a:rPr lang="en-AU" dirty="0"/>
              <a:t>Statistics show that most fatigue crashes happen between 2am and 5am and 2pm and 5pm</a:t>
            </a:r>
          </a:p>
          <a:p>
            <a:r>
              <a:rPr lang="en-AU" dirty="0"/>
              <a:t>when a driver’s alertness is low</a:t>
            </a:r>
            <a:r>
              <a:rPr lang="en-AU" dirty="0" smtClean="0"/>
              <a:t>.</a:t>
            </a:r>
          </a:p>
          <a:p>
            <a:endParaRPr lang="en-AU" dirty="0"/>
          </a:p>
          <a:p>
            <a:r>
              <a:rPr lang="en-AU" dirty="0"/>
              <a:t>Fatigue road deaths and injuries happen on country and city roads. It’s not just people driving </a:t>
            </a:r>
            <a:r>
              <a:rPr lang="en-AU" dirty="0" smtClean="0"/>
              <a:t>long distances </a:t>
            </a:r>
            <a:r>
              <a:rPr lang="en-AU" dirty="0"/>
              <a:t>who are at risk of having these crashes</a:t>
            </a:r>
            <a:r>
              <a:rPr lang="en-AU" dirty="0" smtClean="0"/>
              <a:t>.</a:t>
            </a:r>
          </a:p>
          <a:p>
            <a:endParaRPr lang="en-AU" dirty="0"/>
          </a:p>
          <a:p>
            <a:r>
              <a:rPr lang="en-AU" dirty="0" smtClean="0"/>
              <a:t>Shift </a:t>
            </a:r>
            <a:r>
              <a:rPr lang="en-AU" dirty="0"/>
              <a:t>workers, people who work long days, students and those socialising into the early hours</a:t>
            </a:r>
          </a:p>
          <a:p>
            <a:r>
              <a:rPr lang="en-AU" dirty="0"/>
              <a:t>of the morning, can easily tune out for a fatal few seconds.</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41280" y="3088248"/>
            <a:ext cx="1950720" cy="1298448"/>
          </a:xfrm>
          <a:prstGeom prst="rect">
            <a:avLst/>
          </a:prstGeom>
        </p:spPr>
      </p:pic>
    </p:spTree>
    <p:extLst>
      <p:ext uri="{BB962C8B-B14F-4D97-AF65-F5344CB8AC3E}">
        <p14:creationId xmlns:p14="http://schemas.microsoft.com/office/powerpoint/2010/main" val="4084308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 calcmode="lin" valueType="num">
                                      <p:cBhvr>
                                        <p:cTn id="12"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4">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p:cTn id="19"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1" dur="500"/>
                                        <p:tgtEl>
                                          <p:spTgt spid="4">
                                            <p:txEl>
                                              <p:pRg st="4" end="4"/>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 calcmode="lin" valueType="num">
                                      <p:cBhvr>
                                        <p:cTn id="24"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25"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26" dur="500"/>
                                        <p:tgtEl>
                                          <p:spTgt spid="4">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 calcmode="lin" valueType="num">
                                      <p:cBhvr>
                                        <p:cTn id="31"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33" dur="500"/>
                                        <p:tgtEl>
                                          <p:spTgt spid="4">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nodeType="clickEffect">
                                  <p:stCondLst>
                                    <p:cond delay="0"/>
                                  </p:stCondLst>
                                  <p:childTnLst>
                                    <p:set>
                                      <p:cBhvr>
                                        <p:cTn id="37" dur="1" fill="hold">
                                          <p:stCondLst>
                                            <p:cond delay="0"/>
                                          </p:stCondLst>
                                        </p:cTn>
                                        <p:tgtEl>
                                          <p:spTgt spid="4">
                                            <p:txEl>
                                              <p:pRg st="9" end="9"/>
                                            </p:txEl>
                                          </p:spTgt>
                                        </p:tgtEl>
                                        <p:attrNameLst>
                                          <p:attrName>style.visibility</p:attrName>
                                        </p:attrNameLst>
                                      </p:cBhvr>
                                      <p:to>
                                        <p:strVal val="visible"/>
                                      </p:to>
                                    </p:set>
                                    <p:anim calcmode="lin" valueType="num">
                                      <p:cBhvr>
                                        <p:cTn id="38"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39"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40" dur="500"/>
                                        <p:tgtEl>
                                          <p:spTgt spid="4">
                                            <p:txEl>
                                              <p:pRg st="9" end="9"/>
                                            </p:txEl>
                                          </p:spTgt>
                                        </p:tgtEl>
                                      </p:cBhvr>
                                    </p:animEffect>
                                  </p:childTnLst>
                                </p:cTn>
                              </p:par>
                              <p:par>
                                <p:cTn id="41" presetID="53" presetClass="entr" presetSubtype="16" fill="hold" nodeType="withEffect">
                                  <p:stCondLst>
                                    <p:cond delay="0"/>
                                  </p:stCondLst>
                                  <p:childTnLst>
                                    <p:set>
                                      <p:cBhvr>
                                        <p:cTn id="42" dur="1" fill="hold">
                                          <p:stCondLst>
                                            <p:cond delay="0"/>
                                          </p:stCondLst>
                                        </p:cTn>
                                        <p:tgtEl>
                                          <p:spTgt spid="4">
                                            <p:txEl>
                                              <p:pRg st="10" end="10"/>
                                            </p:txEl>
                                          </p:spTgt>
                                        </p:tgtEl>
                                        <p:attrNameLst>
                                          <p:attrName>style.visibility</p:attrName>
                                        </p:attrNameLst>
                                      </p:cBhvr>
                                      <p:to>
                                        <p:strVal val="visible"/>
                                      </p:to>
                                    </p:set>
                                    <p:anim calcmode="lin" valueType="num">
                                      <p:cBhvr>
                                        <p:cTn id="43"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44" dur="500" fill="hold"/>
                                        <p:tgtEl>
                                          <p:spTgt spid="4">
                                            <p:txEl>
                                              <p:pRg st="10" end="10"/>
                                            </p:txEl>
                                          </p:spTgt>
                                        </p:tgtEl>
                                        <p:attrNameLst>
                                          <p:attrName>ppt_h</p:attrName>
                                        </p:attrNameLst>
                                      </p:cBhvr>
                                      <p:tavLst>
                                        <p:tav tm="0">
                                          <p:val>
                                            <p:fltVal val="0"/>
                                          </p:val>
                                        </p:tav>
                                        <p:tav tm="100000">
                                          <p:val>
                                            <p:strVal val="#ppt_h"/>
                                          </p:val>
                                        </p:tav>
                                      </p:tavLst>
                                    </p:anim>
                                    <p:animEffect transition="in" filter="fade">
                                      <p:cBhvr>
                                        <p:cTn id="45"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235" y="258178"/>
            <a:ext cx="3789804" cy="716096"/>
          </a:xfrm>
        </p:spPr>
        <p:txBody>
          <a:bodyPr/>
          <a:lstStyle/>
          <a:p>
            <a:r>
              <a:rPr lang="en-AU" dirty="0" smtClean="0">
                <a:solidFill>
                  <a:schemeClr val="tx1"/>
                </a:solidFill>
              </a:rPr>
              <a:t>A Tired Driver…</a:t>
            </a:r>
            <a:endParaRPr lang="en-AU" dirty="0">
              <a:solidFill>
                <a:schemeClr val="tx1"/>
              </a:solidFill>
            </a:endParaRPr>
          </a:p>
        </p:txBody>
      </p:sp>
      <p:sp>
        <p:nvSpPr>
          <p:cNvPr id="6" name="Rectangle 5"/>
          <p:cNvSpPr/>
          <p:nvPr/>
        </p:nvSpPr>
        <p:spPr>
          <a:xfrm>
            <a:off x="4428781" y="316388"/>
            <a:ext cx="5210978" cy="3570208"/>
          </a:xfrm>
          <a:prstGeom prst="rect">
            <a:avLst/>
          </a:prstGeom>
        </p:spPr>
        <p:txBody>
          <a:bodyPr wrap="square">
            <a:spAutoFit/>
          </a:bodyPr>
          <a:lstStyle/>
          <a:p>
            <a:r>
              <a:rPr lang="en-AU" sz="1600" b="1" dirty="0">
                <a:solidFill>
                  <a:srgbClr val="000000"/>
                </a:solidFill>
                <a:latin typeface="SourceSansPro-Bold"/>
              </a:rPr>
              <a:t>LOOKS </a:t>
            </a:r>
            <a:r>
              <a:rPr lang="en-AU" sz="1600" b="1" dirty="0" smtClean="0">
                <a:solidFill>
                  <a:srgbClr val="000000"/>
                </a:solidFill>
                <a:latin typeface="SourceSansPro-Bold"/>
              </a:rPr>
              <a:t>LIKE </a:t>
            </a:r>
            <a:r>
              <a:rPr lang="en-AU" sz="1600" dirty="0" smtClean="0">
                <a:solidFill>
                  <a:srgbClr val="000000"/>
                </a:solidFill>
                <a:latin typeface="SourceSansPro-Semibold"/>
              </a:rPr>
              <a:t>(include actions and driving behaviour)</a:t>
            </a:r>
          </a:p>
          <a:p>
            <a:r>
              <a:rPr lang="en-AU" sz="1600" dirty="0" smtClean="0">
                <a:solidFill>
                  <a:srgbClr val="000000"/>
                </a:solidFill>
                <a:latin typeface="SourceSansPro-Regular"/>
              </a:rPr>
              <a:t>Yawning</a:t>
            </a:r>
            <a:endParaRPr lang="en-AU" sz="1600" dirty="0">
              <a:solidFill>
                <a:srgbClr val="000000"/>
              </a:solidFill>
              <a:latin typeface="SourceSansPro-Regular"/>
            </a:endParaRPr>
          </a:p>
          <a:p>
            <a:r>
              <a:rPr lang="en-AU" sz="1600" dirty="0">
                <a:solidFill>
                  <a:srgbClr val="000000"/>
                </a:solidFill>
                <a:latin typeface="SourceSansPro-Regular"/>
              </a:rPr>
              <a:t>Rubbing eyes</a:t>
            </a:r>
          </a:p>
          <a:p>
            <a:r>
              <a:rPr lang="en-AU" sz="1600" dirty="0">
                <a:solidFill>
                  <a:srgbClr val="000000"/>
                </a:solidFill>
                <a:latin typeface="SourceSansPro-Regular"/>
              </a:rPr>
              <a:t>Eyes closed</a:t>
            </a:r>
          </a:p>
          <a:p>
            <a:r>
              <a:rPr lang="en-AU" sz="1600" dirty="0">
                <a:solidFill>
                  <a:srgbClr val="000000"/>
                </a:solidFill>
                <a:latin typeface="SourceSansPro-Regular"/>
              </a:rPr>
              <a:t>Slumped in seat</a:t>
            </a:r>
          </a:p>
          <a:p>
            <a:r>
              <a:rPr lang="en-AU" sz="1600" dirty="0">
                <a:solidFill>
                  <a:srgbClr val="000000"/>
                </a:solidFill>
                <a:latin typeface="SourceSansPro-Regular"/>
              </a:rPr>
              <a:t>Resting head on hand</a:t>
            </a:r>
          </a:p>
          <a:p>
            <a:r>
              <a:rPr lang="en-AU" sz="1600" dirty="0">
                <a:solidFill>
                  <a:srgbClr val="000000"/>
                </a:solidFill>
                <a:latin typeface="SourceSansPro-Regular"/>
              </a:rPr>
              <a:t>Head back on head rest</a:t>
            </a:r>
          </a:p>
          <a:p>
            <a:r>
              <a:rPr lang="en-AU" sz="1600" dirty="0">
                <a:solidFill>
                  <a:srgbClr val="000000"/>
                </a:solidFill>
                <a:latin typeface="SourceSansPro-Regular"/>
              </a:rPr>
              <a:t>Nodding head Blinking</a:t>
            </a:r>
          </a:p>
          <a:p>
            <a:r>
              <a:rPr lang="en-AU" sz="1600" dirty="0">
                <a:solidFill>
                  <a:srgbClr val="000000"/>
                </a:solidFill>
                <a:latin typeface="SourceSansPro-Regular"/>
              </a:rPr>
              <a:t>Car drifting between lanes</a:t>
            </a:r>
          </a:p>
          <a:p>
            <a:r>
              <a:rPr lang="en-AU" sz="1600" dirty="0">
                <a:solidFill>
                  <a:srgbClr val="000000"/>
                </a:solidFill>
                <a:latin typeface="SourceSansPro-Regular"/>
              </a:rPr>
              <a:t>Car drifting off the road</a:t>
            </a:r>
          </a:p>
          <a:p>
            <a:r>
              <a:rPr lang="en-AU" sz="1600" dirty="0">
                <a:solidFill>
                  <a:srgbClr val="000000"/>
                </a:solidFill>
                <a:latin typeface="SourceSansPro-Regular"/>
              </a:rPr>
              <a:t>Going faster </a:t>
            </a:r>
          </a:p>
          <a:p>
            <a:r>
              <a:rPr lang="en-AU" sz="1600" dirty="0">
                <a:solidFill>
                  <a:srgbClr val="000000"/>
                </a:solidFill>
                <a:latin typeface="SourceSansPro-Regular"/>
              </a:rPr>
              <a:t>Slowing unintentionally</a:t>
            </a:r>
          </a:p>
          <a:p>
            <a:r>
              <a:rPr lang="en-AU" sz="1600" dirty="0">
                <a:solidFill>
                  <a:srgbClr val="000000"/>
                </a:solidFill>
                <a:latin typeface="SourceSansPro-Regular"/>
              </a:rPr>
              <a:t>Braking late</a:t>
            </a:r>
          </a:p>
          <a:p>
            <a:endParaRPr lang="en-AU" dirty="0">
              <a:solidFill>
                <a:srgbClr val="000000"/>
              </a:solidFill>
              <a:latin typeface="SourceSansPro-Semibold"/>
            </a:endParaRPr>
          </a:p>
        </p:txBody>
      </p:sp>
      <p:cxnSp>
        <p:nvCxnSpPr>
          <p:cNvPr id="9" name="Straight Connector 8"/>
          <p:cNvCxnSpPr/>
          <p:nvPr/>
        </p:nvCxnSpPr>
        <p:spPr>
          <a:xfrm>
            <a:off x="1266940" y="1397280"/>
            <a:ext cx="4006184" cy="2696665"/>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5273124" y="4093945"/>
            <a:ext cx="0" cy="3278252"/>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5273124" y="1553378"/>
            <a:ext cx="4542905" cy="2540567"/>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780981" y="3964645"/>
            <a:ext cx="4522392" cy="2831544"/>
          </a:xfrm>
          <a:prstGeom prst="rect">
            <a:avLst/>
          </a:prstGeom>
          <a:noFill/>
        </p:spPr>
        <p:txBody>
          <a:bodyPr wrap="none" rtlCol="0">
            <a:spAutoFit/>
          </a:bodyPr>
          <a:lstStyle/>
          <a:p>
            <a:r>
              <a:rPr lang="en-AU" sz="1600" b="1" dirty="0">
                <a:solidFill>
                  <a:srgbClr val="000000"/>
                </a:solidFill>
                <a:latin typeface="SourceSansPro-Bold"/>
              </a:rPr>
              <a:t>FEELS </a:t>
            </a:r>
            <a:r>
              <a:rPr lang="en-AU" sz="1600" b="1" dirty="0" smtClean="0">
                <a:solidFill>
                  <a:srgbClr val="000000"/>
                </a:solidFill>
                <a:latin typeface="SourceSansPro-Bold"/>
              </a:rPr>
              <a:t>LIKE </a:t>
            </a:r>
            <a:r>
              <a:rPr lang="en-AU" sz="1600" dirty="0" smtClean="0">
                <a:solidFill>
                  <a:srgbClr val="000000"/>
                </a:solidFill>
                <a:latin typeface="SourceSansPro-Semibold"/>
              </a:rPr>
              <a:t>(</a:t>
            </a:r>
            <a:r>
              <a:rPr lang="en-AU" sz="1600" dirty="0">
                <a:solidFill>
                  <a:srgbClr val="000000"/>
                </a:solidFill>
                <a:latin typeface="SourceSansPro-Semibold"/>
              </a:rPr>
              <a:t>include actions and behaviour)</a:t>
            </a:r>
          </a:p>
          <a:p>
            <a:r>
              <a:rPr lang="en-AU" sz="1600" dirty="0" smtClean="0">
                <a:solidFill>
                  <a:srgbClr val="000000"/>
                </a:solidFill>
                <a:latin typeface="SourceSansPro-Regular"/>
              </a:rPr>
              <a:t>Daydreaming</a:t>
            </a:r>
            <a:endParaRPr lang="en-AU" sz="1600" dirty="0">
              <a:solidFill>
                <a:srgbClr val="000000"/>
              </a:solidFill>
              <a:latin typeface="SourceSansPro-Regular"/>
            </a:endParaRPr>
          </a:p>
          <a:p>
            <a:r>
              <a:rPr lang="en-AU" sz="1600" dirty="0">
                <a:solidFill>
                  <a:srgbClr val="000000"/>
                </a:solidFill>
                <a:latin typeface="SourceSansPro-Regular"/>
              </a:rPr>
              <a:t>Wandering thoughts</a:t>
            </a:r>
          </a:p>
          <a:p>
            <a:r>
              <a:rPr lang="en-AU" sz="1600" dirty="0">
                <a:solidFill>
                  <a:srgbClr val="000000"/>
                </a:solidFill>
                <a:latin typeface="SourceSansPro-Regular"/>
              </a:rPr>
              <a:t>Forgetting driving the last few kilometres</a:t>
            </a:r>
          </a:p>
          <a:p>
            <a:r>
              <a:rPr lang="en-AU" sz="1600" dirty="0">
                <a:solidFill>
                  <a:srgbClr val="000000"/>
                </a:solidFill>
                <a:latin typeface="SourceSansPro-Regular"/>
              </a:rPr>
              <a:t>Missing a gear, road sign or exit</a:t>
            </a:r>
          </a:p>
          <a:p>
            <a:r>
              <a:rPr lang="en-AU" sz="1600" dirty="0">
                <a:solidFill>
                  <a:srgbClr val="000000"/>
                </a:solidFill>
                <a:latin typeface="SourceSansPro-Regular"/>
              </a:rPr>
              <a:t>Sleepy</a:t>
            </a:r>
          </a:p>
          <a:p>
            <a:r>
              <a:rPr lang="en-AU" sz="1600" dirty="0">
                <a:solidFill>
                  <a:srgbClr val="000000"/>
                </a:solidFill>
                <a:latin typeface="SourceSansPro-Regular"/>
              </a:rPr>
              <a:t>Relaxed</a:t>
            </a:r>
          </a:p>
          <a:p>
            <a:r>
              <a:rPr lang="en-AU" sz="1600" dirty="0">
                <a:solidFill>
                  <a:srgbClr val="000000"/>
                </a:solidFill>
                <a:latin typeface="SourceSansPro-Regular"/>
              </a:rPr>
              <a:t>Restless</a:t>
            </a:r>
          </a:p>
          <a:p>
            <a:r>
              <a:rPr lang="en-AU" sz="1600" dirty="0">
                <a:solidFill>
                  <a:srgbClr val="000000"/>
                </a:solidFill>
                <a:latin typeface="SourceSansPro-Regular"/>
              </a:rPr>
              <a:t>Heavy body and/or head</a:t>
            </a:r>
          </a:p>
          <a:p>
            <a:r>
              <a:rPr lang="en-AU" sz="1600" dirty="0">
                <a:solidFill>
                  <a:srgbClr val="000000"/>
                </a:solidFill>
                <a:latin typeface="SourceSansPro-Regular"/>
              </a:rPr>
              <a:t>Eyes closing for a moment or going out of focus</a:t>
            </a:r>
          </a:p>
          <a:p>
            <a:endParaRPr lang="en-AU" dirty="0">
              <a:solidFill>
                <a:srgbClr val="000000"/>
              </a:solidFill>
              <a:latin typeface="SourceSansPro-Semibold"/>
            </a:endParaRPr>
          </a:p>
        </p:txBody>
      </p:sp>
      <p:sp>
        <p:nvSpPr>
          <p:cNvPr id="21" name="TextBox 20"/>
          <p:cNvSpPr txBox="1"/>
          <p:nvPr/>
        </p:nvSpPr>
        <p:spPr>
          <a:xfrm>
            <a:off x="455221" y="4016512"/>
            <a:ext cx="4726237" cy="2862322"/>
          </a:xfrm>
          <a:prstGeom prst="rect">
            <a:avLst/>
          </a:prstGeom>
          <a:noFill/>
        </p:spPr>
        <p:txBody>
          <a:bodyPr wrap="square" rtlCol="0">
            <a:spAutoFit/>
          </a:bodyPr>
          <a:lstStyle/>
          <a:p>
            <a:r>
              <a:rPr lang="en-AU" sz="1600" b="1" dirty="0">
                <a:solidFill>
                  <a:srgbClr val="000000"/>
                </a:solidFill>
                <a:latin typeface="SourceSansPro-Bold"/>
              </a:rPr>
              <a:t>SOUNDS </a:t>
            </a:r>
            <a:r>
              <a:rPr lang="en-AU" sz="1600" b="1" dirty="0" smtClean="0">
                <a:solidFill>
                  <a:srgbClr val="000000"/>
                </a:solidFill>
                <a:latin typeface="SourceSansPro-Bold"/>
              </a:rPr>
              <a:t>LIKE </a:t>
            </a:r>
            <a:r>
              <a:rPr lang="en-AU" sz="1600" dirty="0" smtClean="0">
                <a:solidFill>
                  <a:srgbClr val="000000"/>
                </a:solidFill>
                <a:latin typeface="SourceSansPro-Semibold"/>
              </a:rPr>
              <a:t>(</a:t>
            </a:r>
            <a:r>
              <a:rPr lang="en-AU" sz="1600" dirty="0">
                <a:solidFill>
                  <a:srgbClr val="000000"/>
                </a:solidFill>
                <a:latin typeface="SourceSansPro-Semibold"/>
              </a:rPr>
              <a:t>include thoughts and comments</a:t>
            </a:r>
            <a:r>
              <a:rPr lang="en-AU" sz="1600" dirty="0" smtClean="0">
                <a:solidFill>
                  <a:srgbClr val="000000"/>
                </a:solidFill>
                <a:latin typeface="SourceSansPro-Semibold"/>
              </a:rPr>
              <a:t>)</a:t>
            </a:r>
          </a:p>
          <a:p>
            <a:r>
              <a:rPr lang="en-AU" sz="1600" dirty="0" smtClean="0">
                <a:solidFill>
                  <a:srgbClr val="000000"/>
                </a:solidFill>
                <a:latin typeface="SourceSansPro-Regular"/>
              </a:rPr>
              <a:t>Yawning</a:t>
            </a:r>
            <a:endParaRPr lang="en-AU" sz="1600" dirty="0">
              <a:solidFill>
                <a:srgbClr val="000000"/>
              </a:solidFill>
              <a:latin typeface="SourceSansPro-Regular"/>
            </a:endParaRPr>
          </a:p>
          <a:p>
            <a:r>
              <a:rPr lang="en-AU" sz="1600" dirty="0">
                <a:solidFill>
                  <a:srgbClr val="000000"/>
                </a:solidFill>
                <a:latin typeface="SourceSansPro-Regular"/>
              </a:rPr>
              <a:t>Clunk from hitting kerb or audible edging strips</a:t>
            </a:r>
          </a:p>
          <a:p>
            <a:r>
              <a:rPr lang="en-AU" sz="1600" dirty="0">
                <a:solidFill>
                  <a:srgbClr val="000000"/>
                </a:solidFill>
                <a:latin typeface="SourceSansPro-Regular"/>
              </a:rPr>
              <a:t>Not talking</a:t>
            </a:r>
          </a:p>
          <a:p>
            <a:r>
              <a:rPr lang="en-AU" sz="1600" dirty="0">
                <a:solidFill>
                  <a:srgbClr val="000000"/>
                </a:solidFill>
                <a:latin typeface="SourceSansPro-Regular"/>
              </a:rPr>
              <a:t>Have I passed the turn off yet?</a:t>
            </a:r>
          </a:p>
          <a:p>
            <a:r>
              <a:rPr lang="en-AU" sz="1600" dirty="0">
                <a:solidFill>
                  <a:srgbClr val="000000"/>
                </a:solidFill>
                <a:latin typeface="SourceSansPro-Regular"/>
              </a:rPr>
              <a:t>What speed is it along here?</a:t>
            </a:r>
          </a:p>
          <a:p>
            <a:r>
              <a:rPr lang="en-AU" sz="1600" dirty="0">
                <a:solidFill>
                  <a:srgbClr val="000000"/>
                </a:solidFill>
                <a:latin typeface="SourceSansPro-Regular"/>
              </a:rPr>
              <a:t>I’m okay. I can go a bit further.</a:t>
            </a:r>
          </a:p>
          <a:p>
            <a:r>
              <a:rPr lang="en-AU" sz="1600" dirty="0">
                <a:solidFill>
                  <a:srgbClr val="000000"/>
                </a:solidFill>
                <a:latin typeface="SourceSansPro-Regular"/>
              </a:rPr>
              <a:t>I’ll stop in another 10 minutes</a:t>
            </a:r>
          </a:p>
          <a:p>
            <a:r>
              <a:rPr lang="en-AU" sz="1600" dirty="0">
                <a:solidFill>
                  <a:srgbClr val="000000"/>
                </a:solidFill>
                <a:latin typeface="SourceSansPro-Regular"/>
              </a:rPr>
              <a:t>I just want to get there</a:t>
            </a:r>
          </a:p>
          <a:p>
            <a:endParaRPr lang="en-AU" dirty="0"/>
          </a:p>
          <a:p>
            <a:endParaRPr lang="en-AU" dirty="0"/>
          </a:p>
        </p:txBody>
      </p:sp>
    </p:spTree>
    <p:extLst>
      <p:ext uri="{BB962C8B-B14F-4D97-AF65-F5344CB8AC3E}">
        <p14:creationId xmlns:p14="http://schemas.microsoft.com/office/powerpoint/2010/main" val="1096079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arn(inVertical)">
                                      <p:cBhvr>
                                        <p:cTn id="7" dur="500"/>
                                        <p:tgtEl>
                                          <p:spTgt spid="6">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barn(inVertical)">
                                      <p:cBhvr>
                                        <p:cTn id="10" dur="500"/>
                                        <p:tgtEl>
                                          <p:spTgt spid="6">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Effect transition="in" filter="barn(inVertical)">
                                      <p:cBhvr>
                                        <p:cTn id="13" dur="500"/>
                                        <p:tgtEl>
                                          <p:spTgt spid="6">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6">
                                            <p:txEl>
                                              <p:pRg st="4" end="4"/>
                                            </p:txEl>
                                          </p:spTgt>
                                        </p:tgtEl>
                                        <p:attrNameLst>
                                          <p:attrName>style.visibility</p:attrName>
                                        </p:attrNameLst>
                                      </p:cBhvr>
                                      <p:to>
                                        <p:strVal val="visible"/>
                                      </p:to>
                                    </p:set>
                                    <p:animEffect transition="in" filter="barn(inVertical)">
                                      <p:cBhvr>
                                        <p:cTn id="16" dur="500"/>
                                        <p:tgtEl>
                                          <p:spTgt spid="6">
                                            <p:txEl>
                                              <p:pRg st="4" end="4"/>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Effect transition="in" filter="barn(inVertical)">
                                      <p:cBhvr>
                                        <p:cTn id="19" dur="500"/>
                                        <p:tgtEl>
                                          <p:spTgt spid="6">
                                            <p:txEl>
                                              <p:pRg st="5" end="5"/>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barn(inVertical)">
                                      <p:cBhvr>
                                        <p:cTn id="22" dur="500"/>
                                        <p:tgtEl>
                                          <p:spTgt spid="6">
                                            <p:txEl>
                                              <p:pRg st="6" end="6"/>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6">
                                            <p:txEl>
                                              <p:pRg st="7" end="7"/>
                                            </p:txEl>
                                          </p:spTgt>
                                        </p:tgtEl>
                                        <p:attrNameLst>
                                          <p:attrName>style.visibility</p:attrName>
                                        </p:attrNameLst>
                                      </p:cBhvr>
                                      <p:to>
                                        <p:strVal val="visible"/>
                                      </p:to>
                                    </p:set>
                                    <p:animEffect transition="in" filter="barn(inVertical)">
                                      <p:cBhvr>
                                        <p:cTn id="25" dur="500"/>
                                        <p:tgtEl>
                                          <p:spTgt spid="6">
                                            <p:txEl>
                                              <p:pRg st="7" end="7"/>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6">
                                            <p:txEl>
                                              <p:pRg st="8" end="8"/>
                                            </p:txEl>
                                          </p:spTgt>
                                        </p:tgtEl>
                                        <p:attrNameLst>
                                          <p:attrName>style.visibility</p:attrName>
                                        </p:attrNameLst>
                                      </p:cBhvr>
                                      <p:to>
                                        <p:strVal val="visible"/>
                                      </p:to>
                                    </p:set>
                                    <p:animEffect transition="in" filter="barn(inVertical)">
                                      <p:cBhvr>
                                        <p:cTn id="28" dur="500"/>
                                        <p:tgtEl>
                                          <p:spTgt spid="6">
                                            <p:txEl>
                                              <p:pRg st="8" end="8"/>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6">
                                            <p:txEl>
                                              <p:pRg st="9" end="9"/>
                                            </p:txEl>
                                          </p:spTgt>
                                        </p:tgtEl>
                                        <p:attrNameLst>
                                          <p:attrName>style.visibility</p:attrName>
                                        </p:attrNameLst>
                                      </p:cBhvr>
                                      <p:to>
                                        <p:strVal val="visible"/>
                                      </p:to>
                                    </p:set>
                                    <p:animEffect transition="in" filter="barn(inVertical)">
                                      <p:cBhvr>
                                        <p:cTn id="31" dur="500"/>
                                        <p:tgtEl>
                                          <p:spTgt spid="6">
                                            <p:txEl>
                                              <p:pRg st="9" end="9"/>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6">
                                            <p:txEl>
                                              <p:pRg st="10" end="10"/>
                                            </p:txEl>
                                          </p:spTgt>
                                        </p:tgtEl>
                                        <p:attrNameLst>
                                          <p:attrName>style.visibility</p:attrName>
                                        </p:attrNameLst>
                                      </p:cBhvr>
                                      <p:to>
                                        <p:strVal val="visible"/>
                                      </p:to>
                                    </p:set>
                                    <p:animEffect transition="in" filter="barn(inVertical)">
                                      <p:cBhvr>
                                        <p:cTn id="34" dur="500"/>
                                        <p:tgtEl>
                                          <p:spTgt spid="6">
                                            <p:txEl>
                                              <p:pRg st="10" end="10"/>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6">
                                            <p:txEl>
                                              <p:pRg st="11" end="11"/>
                                            </p:txEl>
                                          </p:spTgt>
                                        </p:tgtEl>
                                        <p:attrNameLst>
                                          <p:attrName>style.visibility</p:attrName>
                                        </p:attrNameLst>
                                      </p:cBhvr>
                                      <p:to>
                                        <p:strVal val="visible"/>
                                      </p:to>
                                    </p:set>
                                    <p:animEffect transition="in" filter="barn(inVertical)">
                                      <p:cBhvr>
                                        <p:cTn id="37" dur="500"/>
                                        <p:tgtEl>
                                          <p:spTgt spid="6">
                                            <p:txEl>
                                              <p:pRg st="11" end="11"/>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6">
                                            <p:txEl>
                                              <p:pRg st="12" end="12"/>
                                            </p:txEl>
                                          </p:spTgt>
                                        </p:tgtEl>
                                        <p:attrNameLst>
                                          <p:attrName>style.visibility</p:attrName>
                                        </p:attrNameLst>
                                      </p:cBhvr>
                                      <p:to>
                                        <p:strVal val="visible"/>
                                      </p:to>
                                    </p:set>
                                    <p:animEffect transition="in" filter="barn(inVertical)">
                                      <p:cBhvr>
                                        <p:cTn id="40" dur="500"/>
                                        <p:tgtEl>
                                          <p:spTgt spid="6">
                                            <p:txEl>
                                              <p:pRg st="12" end="1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21">
                                            <p:txEl>
                                              <p:pRg st="1" end="1"/>
                                            </p:txEl>
                                          </p:spTgt>
                                        </p:tgtEl>
                                        <p:attrNameLst>
                                          <p:attrName>style.visibility</p:attrName>
                                        </p:attrNameLst>
                                      </p:cBhvr>
                                      <p:to>
                                        <p:strVal val="visible"/>
                                      </p:to>
                                    </p:set>
                                    <p:animEffect transition="in" filter="barn(inVertical)">
                                      <p:cBhvr>
                                        <p:cTn id="45" dur="500"/>
                                        <p:tgtEl>
                                          <p:spTgt spid="21">
                                            <p:txEl>
                                              <p:pRg st="1" end="1"/>
                                            </p:txEl>
                                          </p:spTgt>
                                        </p:tgtEl>
                                      </p:cBhvr>
                                    </p:animEffect>
                                  </p:childTnLst>
                                </p:cTn>
                              </p:par>
                              <p:par>
                                <p:cTn id="46" presetID="16" presetClass="entr" presetSubtype="21" fill="hold" nodeType="withEffect">
                                  <p:stCondLst>
                                    <p:cond delay="0"/>
                                  </p:stCondLst>
                                  <p:childTnLst>
                                    <p:set>
                                      <p:cBhvr>
                                        <p:cTn id="47" dur="1" fill="hold">
                                          <p:stCondLst>
                                            <p:cond delay="0"/>
                                          </p:stCondLst>
                                        </p:cTn>
                                        <p:tgtEl>
                                          <p:spTgt spid="21">
                                            <p:txEl>
                                              <p:pRg st="2" end="2"/>
                                            </p:txEl>
                                          </p:spTgt>
                                        </p:tgtEl>
                                        <p:attrNameLst>
                                          <p:attrName>style.visibility</p:attrName>
                                        </p:attrNameLst>
                                      </p:cBhvr>
                                      <p:to>
                                        <p:strVal val="visible"/>
                                      </p:to>
                                    </p:set>
                                    <p:animEffect transition="in" filter="barn(inVertical)">
                                      <p:cBhvr>
                                        <p:cTn id="48" dur="500"/>
                                        <p:tgtEl>
                                          <p:spTgt spid="21">
                                            <p:txEl>
                                              <p:pRg st="2" end="2"/>
                                            </p:txEl>
                                          </p:spTgt>
                                        </p:tgtEl>
                                      </p:cBhvr>
                                    </p:animEffect>
                                  </p:childTnLst>
                                </p:cTn>
                              </p:par>
                              <p:par>
                                <p:cTn id="49" presetID="16" presetClass="entr" presetSubtype="21" fill="hold" nodeType="withEffect">
                                  <p:stCondLst>
                                    <p:cond delay="0"/>
                                  </p:stCondLst>
                                  <p:childTnLst>
                                    <p:set>
                                      <p:cBhvr>
                                        <p:cTn id="50" dur="1" fill="hold">
                                          <p:stCondLst>
                                            <p:cond delay="0"/>
                                          </p:stCondLst>
                                        </p:cTn>
                                        <p:tgtEl>
                                          <p:spTgt spid="21">
                                            <p:txEl>
                                              <p:pRg st="3" end="3"/>
                                            </p:txEl>
                                          </p:spTgt>
                                        </p:tgtEl>
                                        <p:attrNameLst>
                                          <p:attrName>style.visibility</p:attrName>
                                        </p:attrNameLst>
                                      </p:cBhvr>
                                      <p:to>
                                        <p:strVal val="visible"/>
                                      </p:to>
                                    </p:set>
                                    <p:animEffect transition="in" filter="barn(inVertical)">
                                      <p:cBhvr>
                                        <p:cTn id="51" dur="500"/>
                                        <p:tgtEl>
                                          <p:spTgt spid="21">
                                            <p:txEl>
                                              <p:pRg st="3" end="3"/>
                                            </p:txEl>
                                          </p:spTgt>
                                        </p:tgtEl>
                                      </p:cBhvr>
                                    </p:animEffect>
                                  </p:childTnLst>
                                </p:cTn>
                              </p:par>
                              <p:par>
                                <p:cTn id="52" presetID="16" presetClass="entr" presetSubtype="21" fill="hold" nodeType="withEffect">
                                  <p:stCondLst>
                                    <p:cond delay="0"/>
                                  </p:stCondLst>
                                  <p:childTnLst>
                                    <p:set>
                                      <p:cBhvr>
                                        <p:cTn id="53" dur="1" fill="hold">
                                          <p:stCondLst>
                                            <p:cond delay="0"/>
                                          </p:stCondLst>
                                        </p:cTn>
                                        <p:tgtEl>
                                          <p:spTgt spid="21">
                                            <p:txEl>
                                              <p:pRg st="4" end="4"/>
                                            </p:txEl>
                                          </p:spTgt>
                                        </p:tgtEl>
                                        <p:attrNameLst>
                                          <p:attrName>style.visibility</p:attrName>
                                        </p:attrNameLst>
                                      </p:cBhvr>
                                      <p:to>
                                        <p:strVal val="visible"/>
                                      </p:to>
                                    </p:set>
                                    <p:animEffect transition="in" filter="barn(inVertical)">
                                      <p:cBhvr>
                                        <p:cTn id="54" dur="500"/>
                                        <p:tgtEl>
                                          <p:spTgt spid="21">
                                            <p:txEl>
                                              <p:pRg st="4" end="4"/>
                                            </p:txEl>
                                          </p:spTgt>
                                        </p:tgtEl>
                                      </p:cBhvr>
                                    </p:animEffect>
                                  </p:childTnLst>
                                </p:cTn>
                              </p:par>
                              <p:par>
                                <p:cTn id="55" presetID="16" presetClass="entr" presetSubtype="21" fill="hold" nodeType="withEffect">
                                  <p:stCondLst>
                                    <p:cond delay="0"/>
                                  </p:stCondLst>
                                  <p:childTnLst>
                                    <p:set>
                                      <p:cBhvr>
                                        <p:cTn id="56" dur="1" fill="hold">
                                          <p:stCondLst>
                                            <p:cond delay="0"/>
                                          </p:stCondLst>
                                        </p:cTn>
                                        <p:tgtEl>
                                          <p:spTgt spid="21">
                                            <p:txEl>
                                              <p:pRg st="5" end="5"/>
                                            </p:txEl>
                                          </p:spTgt>
                                        </p:tgtEl>
                                        <p:attrNameLst>
                                          <p:attrName>style.visibility</p:attrName>
                                        </p:attrNameLst>
                                      </p:cBhvr>
                                      <p:to>
                                        <p:strVal val="visible"/>
                                      </p:to>
                                    </p:set>
                                    <p:animEffect transition="in" filter="barn(inVertical)">
                                      <p:cBhvr>
                                        <p:cTn id="57" dur="500"/>
                                        <p:tgtEl>
                                          <p:spTgt spid="21">
                                            <p:txEl>
                                              <p:pRg st="5" end="5"/>
                                            </p:txEl>
                                          </p:spTgt>
                                        </p:tgtEl>
                                      </p:cBhvr>
                                    </p:animEffect>
                                  </p:childTnLst>
                                </p:cTn>
                              </p:par>
                              <p:par>
                                <p:cTn id="58" presetID="16" presetClass="entr" presetSubtype="21" fill="hold" nodeType="withEffect">
                                  <p:stCondLst>
                                    <p:cond delay="0"/>
                                  </p:stCondLst>
                                  <p:childTnLst>
                                    <p:set>
                                      <p:cBhvr>
                                        <p:cTn id="59" dur="1" fill="hold">
                                          <p:stCondLst>
                                            <p:cond delay="0"/>
                                          </p:stCondLst>
                                        </p:cTn>
                                        <p:tgtEl>
                                          <p:spTgt spid="21">
                                            <p:txEl>
                                              <p:pRg st="6" end="6"/>
                                            </p:txEl>
                                          </p:spTgt>
                                        </p:tgtEl>
                                        <p:attrNameLst>
                                          <p:attrName>style.visibility</p:attrName>
                                        </p:attrNameLst>
                                      </p:cBhvr>
                                      <p:to>
                                        <p:strVal val="visible"/>
                                      </p:to>
                                    </p:set>
                                    <p:animEffect transition="in" filter="barn(inVertical)">
                                      <p:cBhvr>
                                        <p:cTn id="60" dur="500"/>
                                        <p:tgtEl>
                                          <p:spTgt spid="21">
                                            <p:txEl>
                                              <p:pRg st="6" end="6"/>
                                            </p:txEl>
                                          </p:spTgt>
                                        </p:tgtEl>
                                      </p:cBhvr>
                                    </p:animEffect>
                                  </p:childTnLst>
                                </p:cTn>
                              </p:par>
                              <p:par>
                                <p:cTn id="61" presetID="16" presetClass="entr" presetSubtype="21" fill="hold" nodeType="withEffect">
                                  <p:stCondLst>
                                    <p:cond delay="0"/>
                                  </p:stCondLst>
                                  <p:childTnLst>
                                    <p:set>
                                      <p:cBhvr>
                                        <p:cTn id="62" dur="1" fill="hold">
                                          <p:stCondLst>
                                            <p:cond delay="0"/>
                                          </p:stCondLst>
                                        </p:cTn>
                                        <p:tgtEl>
                                          <p:spTgt spid="21">
                                            <p:txEl>
                                              <p:pRg st="7" end="7"/>
                                            </p:txEl>
                                          </p:spTgt>
                                        </p:tgtEl>
                                        <p:attrNameLst>
                                          <p:attrName>style.visibility</p:attrName>
                                        </p:attrNameLst>
                                      </p:cBhvr>
                                      <p:to>
                                        <p:strVal val="visible"/>
                                      </p:to>
                                    </p:set>
                                    <p:animEffect transition="in" filter="barn(inVertical)">
                                      <p:cBhvr>
                                        <p:cTn id="63" dur="500"/>
                                        <p:tgtEl>
                                          <p:spTgt spid="21">
                                            <p:txEl>
                                              <p:pRg st="7" end="7"/>
                                            </p:txEl>
                                          </p:spTgt>
                                        </p:tgtEl>
                                      </p:cBhvr>
                                    </p:animEffect>
                                  </p:childTnLst>
                                </p:cTn>
                              </p:par>
                              <p:par>
                                <p:cTn id="64" presetID="16" presetClass="entr" presetSubtype="21" fill="hold" nodeType="withEffect">
                                  <p:stCondLst>
                                    <p:cond delay="0"/>
                                  </p:stCondLst>
                                  <p:childTnLst>
                                    <p:set>
                                      <p:cBhvr>
                                        <p:cTn id="65" dur="1" fill="hold">
                                          <p:stCondLst>
                                            <p:cond delay="0"/>
                                          </p:stCondLst>
                                        </p:cTn>
                                        <p:tgtEl>
                                          <p:spTgt spid="21">
                                            <p:txEl>
                                              <p:pRg st="8" end="8"/>
                                            </p:txEl>
                                          </p:spTgt>
                                        </p:tgtEl>
                                        <p:attrNameLst>
                                          <p:attrName>style.visibility</p:attrName>
                                        </p:attrNameLst>
                                      </p:cBhvr>
                                      <p:to>
                                        <p:strVal val="visible"/>
                                      </p:to>
                                    </p:set>
                                    <p:animEffect transition="in" filter="barn(inVertical)">
                                      <p:cBhvr>
                                        <p:cTn id="66" dur="500"/>
                                        <p:tgtEl>
                                          <p:spTgt spid="21">
                                            <p:txEl>
                                              <p:pRg st="8" end="8"/>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6" presetClass="entr" presetSubtype="21" fill="hold" nodeType="clickEffect">
                                  <p:stCondLst>
                                    <p:cond delay="0"/>
                                  </p:stCondLst>
                                  <p:childTnLst>
                                    <p:set>
                                      <p:cBhvr>
                                        <p:cTn id="70" dur="1" fill="hold">
                                          <p:stCondLst>
                                            <p:cond delay="0"/>
                                          </p:stCondLst>
                                        </p:cTn>
                                        <p:tgtEl>
                                          <p:spTgt spid="20">
                                            <p:txEl>
                                              <p:pRg st="1" end="1"/>
                                            </p:txEl>
                                          </p:spTgt>
                                        </p:tgtEl>
                                        <p:attrNameLst>
                                          <p:attrName>style.visibility</p:attrName>
                                        </p:attrNameLst>
                                      </p:cBhvr>
                                      <p:to>
                                        <p:strVal val="visible"/>
                                      </p:to>
                                    </p:set>
                                    <p:animEffect transition="in" filter="barn(inVertical)">
                                      <p:cBhvr>
                                        <p:cTn id="71" dur="500"/>
                                        <p:tgtEl>
                                          <p:spTgt spid="20">
                                            <p:txEl>
                                              <p:pRg st="1" end="1"/>
                                            </p:txEl>
                                          </p:spTgt>
                                        </p:tgtEl>
                                      </p:cBhvr>
                                    </p:animEffect>
                                  </p:childTnLst>
                                </p:cTn>
                              </p:par>
                              <p:par>
                                <p:cTn id="72" presetID="16" presetClass="entr" presetSubtype="21" fill="hold" nodeType="withEffect">
                                  <p:stCondLst>
                                    <p:cond delay="0"/>
                                  </p:stCondLst>
                                  <p:childTnLst>
                                    <p:set>
                                      <p:cBhvr>
                                        <p:cTn id="73" dur="1" fill="hold">
                                          <p:stCondLst>
                                            <p:cond delay="0"/>
                                          </p:stCondLst>
                                        </p:cTn>
                                        <p:tgtEl>
                                          <p:spTgt spid="20">
                                            <p:txEl>
                                              <p:pRg st="2" end="2"/>
                                            </p:txEl>
                                          </p:spTgt>
                                        </p:tgtEl>
                                        <p:attrNameLst>
                                          <p:attrName>style.visibility</p:attrName>
                                        </p:attrNameLst>
                                      </p:cBhvr>
                                      <p:to>
                                        <p:strVal val="visible"/>
                                      </p:to>
                                    </p:set>
                                    <p:animEffect transition="in" filter="barn(inVertical)">
                                      <p:cBhvr>
                                        <p:cTn id="74" dur="500"/>
                                        <p:tgtEl>
                                          <p:spTgt spid="20">
                                            <p:txEl>
                                              <p:pRg st="2" end="2"/>
                                            </p:txEl>
                                          </p:spTgt>
                                        </p:tgtEl>
                                      </p:cBhvr>
                                    </p:animEffect>
                                  </p:childTnLst>
                                </p:cTn>
                              </p:par>
                              <p:par>
                                <p:cTn id="75" presetID="16" presetClass="entr" presetSubtype="21" fill="hold" nodeType="withEffect">
                                  <p:stCondLst>
                                    <p:cond delay="0"/>
                                  </p:stCondLst>
                                  <p:childTnLst>
                                    <p:set>
                                      <p:cBhvr>
                                        <p:cTn id="76" dur="1" fill="hold">
                                          <p:stCondLst>
                                            <p:cond delay="0"/>
                                          </p:stCondLst>
                                        </p:cTn>
                                        <p:tgtEl>
                                          <p:spTgt spid="20">
                                            <p:txEl>
                                              <p:pRg st="3" end="3"/>
                                            </p:txEl>
                                          </p:spTgt>
                                        </p:tgtEl>
                                        <p:attrNameLst>
                                          <p:attrName>style.visibility</p:attrName>
                                        </p:attrNameLst>
                                      </p:cBhvr>
                                      <p:to>
                                        <p:strVal val="visible"/>
                                      </p:to>
                                    </p:set>
                                    <p:animEffect transition="in" filter="barn(inVertical)">
                                      <p:cBhvr>
                                        <p:cTn id="77" dur="500"/>
                                        <p:tgtEl>
                                          <p:spTgt spid="20">
                                            <p:txEl>
                                              <p:pRg st="3" end="3"/>
                                            </p:txEl>
                                          </p:spTgt>
                                        </p:tgtEl>
                                      </p:cBhvr>
                                    </p:animEffect>
                                  </p:childTnLst>
                                </p:cTn>
                              </p:par>
                              <p:par>
                                <p:cTn id="78" presetID="16" presetClass="entr" presetSubtype="21" fill="hold" nodeType="withEffect">
                                  <p:stCondLst>
                                    <p:cond delay="0"/>
                                  </p:stCondLst>
                                  <p:childTnLst>
                                    <p:set>
                                      <p:cBhvr>
                                        <p:cTn id="79" dur="1" fill="hold">
                                          <p:stCondLst>
                                            <p:cond delay="0"/>
                                          </p:stCondLst>
                                        </p:cTn>
                                        <p:tgtEl>
                                          <p:spTgt spid="20">
                                            <p:txEl>
                                              <p:pRg st="4" end="4"/>
                                            </p:txEl>
                                          </p:spTgt>
                                        </p:tgtEl>
                                        <p:attrNameLst>
                                          <p:attrName>style.visibility</p:attrName>
                                        </p:attrNameLst>
                                      </p:cBhvr>
                                      <p:to>
                                        <p:strVal val="visible"/>
                                      </p:to>
                                    </p:set>
                                    <p:animEffect transition="in" filter="barn(inVertical)">
                                      <p:cBhvr>
                                        <p:cTn id="80" dur="500"/>
                                        <p:tgtEl>
                                          <p:spTgt spid="20">
                                            <p:txEl>
                                              <p:pRg st="4" end="4"/>
                                            </p:txEl>
                                          </p:spTgt>
                                        </p:tgtEl>
                                      </p:cBhvr>
                                    </p:animEffect>
                                  </p:childTnLst>
                                </p:cTn>
                              </p:par>
                              <p:par>
                                <p:cTn id="81" presetID="16" presetClass="entr" presetSubtype="21" fill="hold" nodeType="withEffect">
                                  <p:stCondLst>
                                    <p:cond delay="0"/>
                                  </p:stCondLst>
                                  <p:childTnLst>
                                    <p:set>
                                      <p:cBhvr>
                                        <p:cTn id="82" dur="1" fill="hold">
                                          <p:stCondLst>
                                            <p:cond delay="0"/>
                                          </p:stCondLst>
                                        </p:cTn>
                                        <p:tgtEl>
                                          <p:spTgt spid="20">
                                            <p:txEl>
                                              <p:pRg st="5" end="5"/>
                                            </p:txEl>
                                          </p:spTgt>
                                        </p:tgtEl>
                                        <p:attrNameLst>
                                          <p:attrName>style.visibility</p:attrName>
                                        </p:attrNameLst>
                                      </p:cBhvr>
                                      <p:to>
                                        <p:strVal val="visible"/>
                                      </p:to>
                                    </p:set>
                                    <p:animEffect transition="in" filter="barn(inVertical)">
                                      <p:cBhvr>
                                        <p:cTn id="83" dur="500"/>
                                        <p:tgtEl>
                                          <p:spTgt spid="20">
                                            <p:txEl>
                                              <p:pRg st="5" end="5"/>
                                            </p:txEl>
                                          </p:spTgt>
                                        </p:tgtEl>
                                      </p:cBhvr>
                                    </p:animEffect>
                                  </p:childTnLst>
                                </p:cTn>
                              </p:par>
                              <p:par>
                                <p:cTn id="84" presetID="16" presetClass="entr" presetSubtype="21" fill="hold" nodeType="withEffect">
                                  <p:stCondLst>
                                    <p:cond delay="0"/>
                                  </p:stCondLst>
                                  <p:childTnLst>
                                    <p:set>
                                      <p:cBhvr>
                                        <p:cTn id="85" dur="1" fill="hold">
                                          <p:stCondLst>
                                            <p:cond delay="0"/>
                                          </p:stCondLst>
                                        </p:cTn>
                                        <p:tgtEl>
                                          <p:spTgt spid="20">
                                            <p:txEl>
                                              <p:pRg st="6" end="6"/>
                                            </p:txEl>
                                          </p:spTgt>
                                        </p:tgtEl>
                                        <p:attrNameLst>
                                          <p:attrName>style.visibility</p:attrName>
                                        </p:attrNameLst>
                                      </p:cBhvr>
                                      <p:to>
                                        <p:strVal val="visible"/>
                                      </p:to>
                                    </p:set>
                                    <p:animEffect transition="in" filter="barn(inVertical)">
                                      <p:cBhvr>
                                        <p:cTn id="86" dur="500"/>
                                        <p:tgtEl>
                                          <p:spTgt spid="20">
                                            <p:txEl>
                                              <p:pRg st="6" end="6"/>
                                            </p:txEl>
                                          </p:spTgt>
                                        </p:tgtEl>
                                      </p:cBhvr>
                                    </p:animEffect>
                                  </p:childTnLst>
                                </p:cTn>
                              </p:par>
                              <p:par>
                                <p:cTn id="87" presetID="16" presetClass="entr" presetSubtype="21" fill="hold" nodeType="withEffect">
                                  <p:stCondLst>
                                    <p:cond delay="0"/>
                                  </p:stCondLst>
                                  <p:childTnLst>
                                    <p:set>
                                      <p:cBhvr>
                                        <p:cTn id="88" dur="1" fill="hold">
                                          <p:stCondLst>
                                            <p:cond delay="0"/>
                                          </p:stCondLst>
                                        </p:cTn>
                                        <p:tgtEl>
                                          <p:spTgt spid="20">
                                            <p:txEl>
                                              <p:pRg st="7" end="7"/>
                                            </p:txEl>
                                          </p:spTgt>
                                        </p:tgtEl>
                                        <p:attrNameLst>
                                          <p:attrName>style.visibility</p:attrName>
                                        </p:attrNameLst>
                                      </p:cBhvr>
                                      <p:to>
                                        <p:strVal val="visible"/>
                                      </p:to>
                                    </p:set>
                                    <p:animEffect transition="in" filter="barn(inVertical)">
                                      <p:cBhvr>
                                        <p:cTn id="89" dur="500"/>
                                        <p:tgtEl>
                                          <p:spTgt spid="20">
                                            <p:txEl>
                                              <p:pRg st="7" end="7"/>
                                            </p:txEl>
                                          </p:spTgt>
                                        </p:tgtEl>
                                      </p:cBhvr>
                                    </p:animEffect>
                                  </p:childTnLst>
                                </p:cTn>
                              </p:par>
                              <p:par>
                                <p:cTn id="90" presetID="16" presetClass="entr" presetSubtype="21" fill="hold" nodeType="withEffect">
                                  <p:stCondLst>
                                    <p:cond delay="0"/>
                                  </p:stCondLst>
                                  <p:childTnLst>
                                    <p:set>
                                      <p:cBhvr>
                                        <p:cTn id="91" dur="1" fill="hold">
                                          <p:stCondLst>
                                            <p:cond delay="0"/>
                                          </p:stCondLst>
                                        </p:cTn>
                                        <p:tgtEl>
                                          <p:spTgt spid="20">
                                            <p:txEl>
                                              <p:pRg st="8" end="8"/>
                                            </p:txEl>
                                          </p:spTgt>
                                        </p:tgtEl>
                                        <p:attrNameLst>
                                          <p:attrName>style.visibility</p:attrName>
                                        </p:attrNameLst>
                                      </p:cBhvr>
                                      <p:to>
                                        <p:strVal val="visible"/>
                                      </p:to>
                                    </p:set>
                                    <p:animEffect transition="in" filter="barn(inVertical)">
                                      <p:cBhvr>
                                        <p:cTn id="92" dur="500"/>
                                        <p:tgtEl>
                                          <p:spTgt spid="20">
                                            <p:txEl>
                                              <p:pRg st="8" end="8"/>
                                            </p:txEl>
                                          </p:spTgt>
                                        </p:tgtEl>
                                      </p:cBhvr>
                                    </p:animEffect>
                                  </p:childTnLst>
                                </p:cTn>
                              </p:par>
                              <p:par>
                                <p:cTn id="93" presetID="16" presetClass="entr" presetSubtype="21" fill="hold" nodeType="withEffect">
                                  <p:stCondLst>
                                    <p:cond delay="0"/>
                                  </p:stCondLst>
                                  <p:childTnLst>
                                    <p:set>
                                      <p:cBhvr>
                                        <p:cTn id="94" dur="1" fill="hold">
                                          <p:stCondLst>
                                            <p:cond delay="0"/>
                                          </p:stCondLst>
                                        </p:cTn>
                                        <p:tgtEl>
                                          <p:spTgt spid="20">
                                            <p:txEl>
                                              <p:pRg st="9" end="9"/>
                                            </p:txEl>
                                          </p:spTgt>
                                        </p:tgtEl>
                                        <p:attrNameLst>
                                          <p:attrName>style.visibility</p:attrName>
                                        </p:attrNameLst>
                                      </p:cBhvr>
                                      <p:to>
                                        <p:strVal val="visible"/>
                                      </p:to>
                                    </p:set>
                                    <p:animEffect transition="in" filter="barn(inVertical)">
                                      <p:cBhvr>
                                        <p:cTn id="95" dur="500"/>
                                        <p:tgtEl>
                                          <p:spTgt spid="2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Custom 10">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2E83C3"/>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582</TotalTime>
  <Words>2172</Words>
  <Application>Microsoft Office PowerPoint</Application>
  <PresentationFormat>Widescreen</PresentationFormat>
  <Paragraphs>311</Paragraphs>
  <Slides>22</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SourceSansPro-Bold</vt:lpstr>
      <vt:lpstr>SourceSansPro-Regular</vt:lpstr>
      <vt:lpstr>SourceSansPro-Semibold</vt:lpstr>
      <vt:lpstr>Trebuchet MS</vt:lpstr>
      <vt:lpstr>Wingdings 3</vt:lpstr>
      <vt:lpstr>Facet</vt:lpstr>
      <vt:lpstr>Lesson 6 Reducing Risks</vt:lpstr>
      <vt:lpstr>Activity 6.1 Zero Alcohol </vt:lpstr>
      <vt:lpstr>Define a standard drink</vt:lpstr>
      <vt:lpstr>How Much is a Standard Drink?   </vt:lpstr>
      <vt:lpstr>Factors affecting a person’s BAC </vt:lpstr>
      <vt:lpstr>Journal Activities </vt:lpstr>
      <vt:lpstr>Activity 6.2 Signs of Fatigue </vt:lpstr>
      <vt:lpstr>What is Fatigue?</vt:lpstr>
      <vt:lpstr>A Tired Driver…</vt:lpstr>
      <vt:lpstr>Brainstorm….Strategies to reduce fatigue… </vt:lpstr>
      <vt:lpstr>Activity 6.3 Driver Distractions </vt:lpstr>
      <vt:lpstr>Driver Distractions</vt:lpstr>
      <vt:lpstr>What can you do to avoid driver distractions? </vt:lpstr>
      <vt:lpstr>Scenario: Lets Practice - Role Play</vt:lpstr>
      <vt:lpstr>Scenarios</vt:lpstr>
      <vt:lpstr>Journal Activities </vt:lpstr>
      <vt:lpstr>Road Rule: Crossing continuous white lines</vt:lpstr>
      <vt:lpstr>For Teachers/Agencies only- Find out more links from resource: </vt:lpstr>
      <vt:lpstr>For Teachers/Agencies only- Find out more links from resource: </vt:lpstr>
      <vt:lpstr>For Teachers/Agencies only- Find out more links from resource: </vt:lpstr>
      <vt:lpstr>For Teachers / Agencies only: Website links from resource</vt:lpstr>
      <vt:lpstr>For Teachers / Agencies only- Quick links</vt:lpstr>
    </vt:vector>
  </TitlesOfParts>
  <Company>Department of Education Western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POWER Rosemary [Road Safety and Drug Education]</dc:creator>
  <cp:lastModifiedBy>POWER Rosemary [Road Safety and Drug Education]</cp:lastModifiedBy>
  <cp:revision>35</cp:revision>
  <dcterms:created xsi:type="dcterms:W3CDTF">2022-04-07T04:33:57Z</dcterms:created>
  <dcterms:modified xsi:type="dcterms:W3CDTF">2022-05-04T06:32:26Z</dcterms:modified>
</cp:coreProperties>
</file>