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30"/>
  </p:notesMasterIdLst>
  <p:sldIdLst>
    <p:sldId id="291" r:id="rId5"/>
    <p:sldId id="294" r:id="rId6"/>
    <p:sldId id="267" r:id="rId7"/>
    <p:sldId id="271" r:id="rId8"/>
    <p:sldId id="258" r:id="rId9"/>
    <p:sldId id="268" r:id="rId10"/>
    <p:sldId id="272" r:id="rId11"/>
    <p:sldId id="278" r:id="rId12"/>
    <p:sldId id="299" r:id="rId13"/>
    <p:sldId id="277" r:id="rId14"/>
    <p:sldId id="297" r:id="rId15"/>
    <p:sldId id="296" r:id="rId16"/>
    <p:sldId id="276" r:id="rId17"/>
    <p:sldId id="286" r:id="rId18"/>
    <p:sldId id="275" r:id="rId19"/>
    <p:sldId id="273" r:id="rId20"/>
    <p:sldId id="290" r:id="rId21"/>
    <p:sldId id="279" r:id="rId22"/>
    <p:sldId id="264" r:id="rId23"/>
    <p:sldId id="306" r:id="rId24"/>
    <p:sldId id="295" r:id="rId25"/>
    <p:sldId id="301" r:id="rId26"/>
    <p:sldId id="303" r:id="rId27"/>
    <p:sldId id="307" r:id="rId28"/>
    <p:sldId id="30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6381" autoAdjust="0"/>
  </p:normalViewPr>
  <p:slideViewPr>
    <p:cSldViewPr snapToGrid="0">
      <p:cViewPr varScale="1">
        <p:scale>
          <a:sx n="88" d="100"/>
          <a:sy n="88" d="100"/>
        </p:scale>
        <p:origin x="912" y="84"/>
      </p:cViewPr>
      <p:guideLst/>
    </p:cSldViewPr>
  </p:slideViewPr>
  <p:notesTextViewPr>
    <p:cViewPr>
      <p:scale>
        <a:sx n="3" d="2"/>
        <a:sy n="3" d="2"/>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C4D0F-200C-4081-958B-A6A6254C20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816597-3AEB-459F-BC0E-39DED6C37117}">
      <dgm:prSet custT="1"/>
      <dgm:spPr/>
      <dgm:t>
        <a:bodyPr/>
        <a:lstStyle/>
        <a:p>
          <a:pPr algn="ctr"/>
          <a:r>
            <a:rPr lang="en-AU" sz="3300" b="1" dirty="0" smtClean="0"/>
            <a:t>Learning intention</a:t>
          </a:r>
          <a:endParaRPr lang="en-US" sz="3300" dirty="0"/>
        </a:p>
      </dgm:t>
    </dgm:pt>
    <dgm:pt modelId="{DA0CD24E-C2F2-4A93-9AC8-19152BE11522}" type="parTrans" cxnId="{DAD397A3-C814-4683-BB5B-DA27EE78FB90}">
      <dgm:prSet/>
      <dgm:spPr/>
      <dgm:t>
        <a:bodyPr/>
        <a:lstStyle/>
        <a:p>
          <a:endParaRPr lang="en-US"/>
        </a:p>
      </dgm:t>
    </dgm:pt>
    <dgm:pt modelId="{E8C24DEA-668D-4683-A6A8-507CED2D887E}" type="sibTrans" cxnId="{DAD397A3-C814-4683-BB5B-DA27EE78FB90}">
      <dgm:prSet/>
      <dgm:spPr/>
      <dgm:t>
        <a:bodyPr/>
        <a:lstStyle/>
        <a:p>
          <a:endParaRPr lang="en-US"/>
        </a:p>
      </dgm:t>
    </dgm:pt>
    <dgm:pt modelId="{BE0FC377-80EA-4048-B111-C214BAB94C19}">
      <dgm:prSet custT="1"/>
      <dgm:spPr/>
      <dgm:t>
        <a:bodyPr/>
        <a:lstStyle/>
        <a:p>
          <a:pPr algn="ctr"/>
          <a:r>
            <a:rPr lang="en-AU" sz="3300" b="1" dirty="0"/>
            <a:t>Outline driver responsibilities and the potential consequences of not being a safe driver</a:t>
          </a:r>
          <a:endParaRPr lang="en-US" sz="3300" b="1" dirty="0"/>
        </a:p>
      </dgm:t>
    </dgm:pt>
    <dgm:pt modelId="{98025E28-1117-48CB-8F3F-C09A4A0470DF}" type="parTrans" cxnId="{61AD40A4-02C6-4099-BC54-4A3315EBB74E}">
      <dgm:prSet/>
      <dgm:spPr/>
      <dgm:t>
        <a:bodyPr/>
        <a:lstStyle/>
        <a:p>
          <a:endParaRPr lang="en-US"/>
        </a:p>
      </dgm:t>
    </dgm:pt>
    <dgm:pt modelId="{A76872A6-1BEC-4F0D-B1AE-F802C09AE30E}" type="sibTrans" cxnId="{61AD40A4-02C6-4099-BC54-4A3315EBB74E}">
      <dgm:prSet/>
      <dgm:spPr/>
      <dgm:t>
        <a:bodyPr/>
        <a:lstStyle/>
        <a:p>
          <a:endParaRPr lang="en-US"/>
        </a:p>
      </dgm:t>
    </dgm:pt>
    <dgm:pt modelId="{AE63BDEA-C369-43A5-BF1C-1D3D51DD8156}" type="pres">
      <dgm:prSet presAssocID="{FAEC4D0F-200C-4081-958B-A6A6254C20F9}" presName="linear" presStyleCnt="0">
        <dgm:presLayoutVars>
          <dgm:animLvl val="lvl"/>
          <dgm:resizeHandles val="exact"/>
        </dgm:presLayoutVars>
      </dgm:prSet>
      <dgm:spPr/>
      <dgm:t>
        <a:bodyPr/>
        <a:lstStyle/>
        <a:p>
          <a:endParaRPr lang="en-US"/>
        </a:p>
      </dgm:t>
    </dgm:pt>
    <dgm:pt modelId="{8B3BB3CC-E967-49DD-B59F-25A6E3EBE3D4}" type="pres">
      <dgm:prSet presAssocID="{D9816597-3AEB-459F-BC0E-39DED6C37117}" presName="parentText" presStyleLbl="node1" presStyleIdx="0" presStyleCnt="2" custScaleY="225937" custLinFactNeighborX="-172" custLinFactNeighborY="-41057">
        <dgm:presLayoutVars>
          <dgm:chMax val="0"/>
          <dgm:bulletEnabled val="1"/>
        </dgm:presLayoutVars>
      </dgm:prSet>
      <dgm:spPr/>
      <dgm:t>
        <a:bodyPr/>
        <a:lstStyle/>
        <a:p>
          <a:endParaRPr lang="en-US"/>
        </a:p>
      </dgm:t>
    </dgm:pt>
    <dgm:pt modelId="{21BBAA00-C1C3-4F3E-BC27-A80D050BEEBC}" type="pres">
      <dgm:prSet presAssocID="{E8C24DEA-668D-4683-A6A8-507CED2D887E}" presName="spacer" presStyleCnt="0"/>
      <dgm:spPr/>
    </dgm:pt>
    <dgm:pt modelId="{53F56F8A-D26F-4C94-97FF-0FB8415FE626}" type="pres">
      <dgm:prSet presAssocID="{BE0FC377-80EA-4048-B111-C214BAB94C19}" presName="parentText" presStyleLbl="node1" presStyleIdx="1" presStyleCnt="2" custScaleY="260094" custLinFactNeighborX="-475" custLinFactNeighborY="-22908">
        <dgm:presLayoutVars>
          <dgm:chMax val="0"/>
          <dgm:bulletEnabled val="1"/>
        </dgm:presLayoutVars>
      </dgm:prSet>
      <dgm:spPr/>
      <dgm:t>
        <a:bodyPr/>
        <a:lstStyle/>
        <a:p>
          <a:endParaRPr lang="en-US"/>
        </a:p>
      </dgm:t>
    </dgm:pt>
  </dgm:ptLst>
  <dgm:cxnLst>
    <dgm:cxn modelId="{DAD397A3-C814-4683-BB5B-DA27EE78FB90}" srcId="{FAEC4D0F-200C-4081-958B-A6A6254C20F9}" destId="{D9816597-3AEB-459F-BC0E-39DED6C37117}" srcOrd="0" destOrd="0" parTransId="{DA0CD24E-C2F2-4A93-9AC8-19152BE11522}" sibTransId="{E8C24DEA-668D-4683-A6A8-507CED2D887E}"/>
    <dgm:cxn modelId="{61AD40A4-02C6-4099-BC54-4A3315EBB74E}" srcId="{FAEC4D0F-200C-4081-958B-A6A6254C20F9}" destId="{BE0FC377-80EA-4048-B111-C214BAB94C19}" srcOrd="1" destOrd="0" parTransId="{98025E28-1117-48CB-8F3F-C09A4A0470DF}" sibTransId="{A76872A6-1BEC-4F0D-B1AE-F802C09AE30E}"/>
    <dgm:cxn modelId="{D86EB4D4-F989-4D38-AE07-2BF97986E630}" type="presOf" srcId="{D9816597-3AEB-459F-BC0E-39DED6C37117}" destId="{8B3BB3CC-E967-49DD-B59F-25A6E3EBE3D4}" srcOrd="0" destOrd="0" presId="urn:microsoft.com/office/officeart/2005/8/layout/vList2"/>
    <dgm:cxn modelId="{AC94493F-1F19-4CF0-A64F-A13455A4E507}" type="presOf" srcId="{FAEC4D0F-200C-4081-958B-A6A6254C20F9}" destId="{AE63BDEA-C369-43A5-BF1C-1D3D51DD8156}" srcOrd="0" destOrd="0" presId="urn:microsoft.com/office/officeart/2005/8/layout/vList2"/>
    <dgm:cxn modelId="{57384B79-B94D-47E8-AF07-6C023B27E425}" type="presOf" srcId="{BE0FC377-80EA-4048-B111-C214BAB94C19}" destId="{53F56F8A-D26F-4C94-97FF-0FB8415FE626}" srcOrd="0" destOrd="0" presId="urn:microsoft.com/office/officeart/2005/8/layout/vList2"/>
    <dgm:cxn modelId="{765C3E6B-C29B-4ABE-BDF6-B555BDE957F0}" type="presParOf" srcId="{AE63BDEA-C369-43A5-BF1C-1D3D51DD8156}" destId="{8B3BB3CC-E967-49DD-B59F-25A6E3EBE3D4}" srcOrd="0" destOrd="0" presId="urn:microsoft.com/office/officeart/2005/8/layout/vList2"/>
    <dgm:cxn modelId="{6E96FB9D-887F-4A08-A719-D85BE18547F7}" type="presParOf" srcId="{AE63BDEA-C369-43A5-BF1C-1D3D51DD8156}" destId="{21BBAA00-C1C3-4F3E-BC27-A80D050BEEBC}" srcOrd="1" destOrd="0" presId="urn:microsoft.com/office/officeart/2005/8/layout/vList2"/>
    <dgm:cxn modelId="{F81BFC11-DB0C-4572-9AA1-4BAED0C86A89}" type="presParOf" srcId="{AE63BDEA-C369-43A5-BF1C-1D3D51DD8156}" destId="{53F56F8A-D26F-4C94-97FF-0FB8415FE62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C4D0F-200C-4081-958B-A6A6254C20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816597-3AEB-459F-BC0E-39DED6C37117}">
      <dgm:prSet custT="1"/>
      <dgm:spPr/>
      <dgm:t>
        <a:bodyPr/>
        <a:lstStyle/>
        <a:p>
          <a:pPr algn="ctr">
            <a:lnSpc>
              <a:spcPct val="300000"/>
            </a:lnSpc>
          </a:pPr>
          <a:endParaRPr lang="en-AU" sz="3300" b="1" dirty="0" smtClean="0"/>
        </a:p>
        <a:p>
          <a:pPr algn="ctr">
            <a:lnSpc>
              <a:spcPct val="150000"/>
            </a:lnSpc>
          </a:pPr>
          <a:r>
            <a:rPr lang="en-AU" sz="3300" b="1" dirty="0" smtClean="0"/>
            <a:t>Learning intention</a:t>
          </a:r>
        </a:p>
        <a:p>
          <a:pPr algn="ctr">
            <a:lnSpc>
              <a:spcPct val="300000"/>
            </a:lnSpc>
          </a:pPr>
          <a:endParaRPr lang="en-US" sz="3300" dirty="0"/>
        </a:p>
      </dgm:t>
    </dgm:pt>
    <dgm:pt modelId="{DA0CD24E-C2F2-4A93-9AC8-19152BE11522}" type="parTrans" cxnId="{DAD397A3-C814-4683-BB5B-DA27EE78FB90}">
      <dgm:prSet/>
      <dgm:spPr/>
      <dgm:t>
        <a:bodyPr/>
        <a:lstStyle/>
        <a:p>
          <a:endParaRPr lang="en-US"/>
        </a:p>
      </dgm:t>
    </dgm:pt>
    <dgm:pt modelId="{E8C24DEA-668D-4683-A6A8-507CED2D887E}" type="sibTrans" cxnId="{DAD397A3-C814-4683-BB5B-DA27EE78FB90}">
      <dgm:prSet/>
      <dgm:spPr/>
      <dgm:t>
        <a:bodyPr/>
        <a:lstStyle/>
        <a:p>
          <a:endParaRPr lang="en-US"/>
        </a:p>
      </dgm:t>
    </dgm:pt>
    <dgm:pt modelId="{BE0FC377-80EA-4048-B111-C214BAB94C19}">
      <dgm:prSet custT="1"/>
      <dgm:spPr/>
      <dgm:t>
        <a:bodyPr/>
        <a:lstStyle/>
        <a:p>
          <a:pPr algn="ctr"/>
          <a:r>
            <a:rPr lang="en-AU" sz="3300" b="1" dirty="0"/>
            <a:t>Understand consequences of road </a:t>
          </a:r>
          <a:r>
            <a:rPr lang="en-AU" sz="3300" b="1" dirty="0" smtClean="0"/>
            <a:t>crashes. </a:t>
          </a:r>
          <a:endParaRPr lang="en-US" sz="3300" b="1" dirty="0"/>
        </a:p>
      </dgm:t>
    </dgm:pt>
    <dgm:pt modelId="{98025E28-1117-48CB-8F3F-C09A4A0470DF}" type="parTrans" cxnId="{61AD40A4-02C6-4099-BC54-4A3315EBB74E}">
      <dgm:prSet/>
      <dgm:spPr/>
      <dgm:t>
        <a:bodyPr/>
        <a:lstStyle/>
        <a:p>
          <a:endParaRPr lang="en-US"/>
        </a:p>
      </dgm:t>
    </dgm:pt>
    <dgm:pt modelId="{A76872A6-1BEC-4F0D-B1AE-F802C09AE30E}" type="sibTrans" cxnId="{61AD40A4-02C6-4099-BC54-4A3315EBB74E}">
      <dgm:prSet/>
      <dgm:spPr/>
      <dgm:t>
        <a:bodyPr/>
        <a:lstStyle/>
        <a:p>
          <a:endParaRPr lang="en-US"/>
        </a:p>
      </dgm:t>
    </dgm:pt>
    <dgm:pt modelId="{AE63BDEA-C369-43A5-BF1C-1D3D51DD8156}" type="pres">
      <dgm:prSet presAssocID="{FAEC4D0F-200C-4081-958B-A6A6254C20F9}" presName="linear" presStyleCnt="0">
        <dgm:presLayoutVars>
          <dgm:animLvl val="lvl"/>
          <dgm:resizeHandles val="exact"/>
        </dgm:presLayoutVars>
      </dgm:prSet>
      <dgm:spPr/>
      <dgm:t>
        <a:bodyPr/>
        <a:lstStyle/>
        <a:p>
          <a:endParaRPr lang="en-US"/>
        </a:p>
      </dgm:t>
    </dgm:pt>
    <dgm:pt modelId="{8B3BB3CC-E967-49DD-B59F-25A6E3EBE3D4}" type="pres">
      <dgm:prSet presAssocID="{D9816597-3AEB-459F-BC0E-39DED6C37117}" presName="parentText" presStyleLbl="node1" presStyleIdx="0" presStyleCnt="2" custScaleY="123650" custLinFactNeighborX="-343" custLinFactNeighborY="-24942">
        <dgm:presLayoutVars>
          <dgm:chMax val="0"/>
          <dgm:bulletEnabled val="1"/>
        </dgm:presLayoutVars>
      </dgm:prSet>
      <dgm:spPr/>
      <dgm:t>
        <a:bodyPr/>
        <a:lstStyle/>
        <a:p>
          <a:endParaRPr lang="en-US"/>
        </a:p>
      </dgm:t>
    </dgm:pt>
    <dgm:pt modelId="{21BBAA00-C1C3-4F3E-BC27-A80D050BEEBC}" type="pres">
      <dgm:prSet presAssocID="{E8C24DEA-668D-4683-A6A8-507CED2D887E}" presName="spacer" presStyleCnt="0"/>
      <dgm:spPr/>
    </dgm:pt>
    <dgm:pt modelId="{53F56F8A-D26F-4C94-97FF-0FB8415FE626}" type="pres">
      <dgm:prSet presAssocID="{BE0FC377-80EA-4048-B111-C214BAB94C19}" presName="parentText" presStyleLbl="node1" presStyleIdx="1" presStyleCnt="2" custScaleY="122009" custLinFactY="-623" custLinFactNeighborX="1498" custLinFactNeighborY="-100000">
        <dgm:presLayoutVars>
          <dgm:chMax val="0"/>
          <dgm:bulletEnabled val="1"/>
        </dgm:presLayoutVars>
      </dgm:prSet>
      <dgm:spPr/>
      <dgm:t>
        <a:bodyPr/>
        <a:lstStyle/>
        <a:p>
          <a:endParaRPr lang="en-US"/>
        </a:p>
      </dgm:t>
    </dgm:pt>
  </dgm:ptLst>
  <dgm:cxnLst>
    <dgm:cxn modelId="{DAD397A3-C814-4683-BB5B-DA27EE78FB90}" srcId="{FAEC4D0F-200C-4081-958B-A6A6254C20F9}" destId="{D9816597-3AEB-459F-BC0E-39DED6C37117}" srcOrd="0" destOrd="0" parTransId="{DA0CD24E-C2F2-4A93-9AC8-19152BE11522}" sibTransId="{E8C24DEA-668D-4683-A6A8-507CED2D887E}"/>
    <dgm:cxn modelId="{61AD40A4-02C6-4099-BC54-4A3315EBB74E}" srcId="{FAEC4D0F-200C-4081-958B-A6A6254C20F9}" destId="{BE0FC377-80EA-4048-B111-C214BAB94C19}" srcOrd="1" destOrd="0" parTransId="{98025E28-1117-48CB-8F3F-C09A4A0470DF}" sibTransId="{A76872A6-1BEC-4F0D-B1AE-F802C09AE30E}"/>
    <dgm:cxn modelId="{D86EB4D4-F989-4D38-AE07-2BF97986E630}" type="presOf" srcId="{D9816597-3AEB-459F-BC0E-39DED6C37117}" destId="{8B3BB3CC-E967-49DD-B59F-25A6E3EBE3D4}" srcOrd="0" destOrd="0" presId="urn:microsoft.com/office/officeart/2005/8/layout/vList2"/>
    <dgm:cxn modelId="{AC94493F-1F19-4CF0-A64F-A13455A4E507}" type="presOf" srcId="{FAEC4D0F-200C-4081-958B-A6A6254C20F9}" destId="{AE63BDEA-C369-43A5-BF1C-1D3D51DD8156}" srcOrd="0" destOrd="0" presId="urn:microsoft.com/office/officeart/2005/8/layout/vList2"/>
    <dgm:cxn modelId="{57384B79-B94D-47E8-AF07-6C023B27E425}" type="presOf" srcId="{BE0FC377-80EA-4048-B111-C214BAB94C19}" destId="{53F56F8A-D26F-4C94-97FF-0FB8415FE626}" srcOrd="0" destOrd="0" presId="urn:microsoft.com/office/officeart/2005/8/layout/vList2"/>
    <dgm:cxn modelId="{765C3E6B-C29B-4ABE-BDF6-B555BDE957F0}" type="presParOf" srcId="{AE63BDEA-C369-43A5-BF1C-1D3D51DD8156}" destId="{8B3BB3CC-E967-49DD-B59F-25A6E3EBE3D4}" srcOrd="0" destOrd="0" presId="urn:microsoft.com/office/officeart/2005/8/layout/vList2"/>
    <dgm:cxn modelId="{6E96FB9D-887F-4A08-A719-D85BE18547F7}" type="presParOf" srcId="{AE63BDEA-C369-43A5-BF1C-1D3D51DD8156}" destId="{21BBAA00-C1C3-4F3E-BC27-A80D050BEEBC}" srcOrd="1" destOrd="0" presId="urn:microsoft.com/office/officeart/2005/8/layout/vList2"/>
    <dgm:cxn modelId="{F81BFC11-DB0C-4572-9AA1-4BAED0C86A89}" type="presParOf" srcId="{AE63BDEA-C369-43A5-BF1C-1D3D51DD8156}" destId="{53F56F8A-D26F-4C94-97FF-0FB8415FE62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B3CC-E967-49DD-B59F-25A6E3EBE3D4}">
      <dsp:nvSpPr>
        <dsp:cNvPr id="0" name=""/>
        <dsp:cNvSpPr/>
      </dsp:nvSpPr>
      <dsp:spPr>
        <a:xfrm>
          <a:off x="0" y="1465632"/>
          <a:ext cx="6341016" cy="67013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AU" sz="3300" b="1" kern="1200" dirty="0" smtClean="0"/>
            <a:t>Learning intention</a:t>
          </a:r>
          <a:endParaRPr lang="en-US" sz="3300" kern="1200" dirty="0"/>
        </a:p>
      </dsp:txBody>
      <dsp:txXfrm>
        <a:off x="32713" y="1498345"/>
        <a:ext cx="6275590" cy="604709"/>
      </dsp:txXfrm>
    </dsp:sp>
    <dsp:sp modelId="{53F56F8A-D26F-4C94-97FF-0FB8415FE626}">
      <dsp:nvSpPr>
        <dsp:cNvPr id="0" name=""/>
        <dsp:cNvSpPr/>
      </dsp:nvSpPr>
      <dsp:spPr>
        <a:xfrm>
          <a:off x="0" y="2152764"/>
          <a:ext cx="6341016" cy="7714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AU" sz="3300" b="1" kern="1200" dirty="0"/>
            <a:t>Outline driver responsibilities and the potential consequences of not being a safe driver</a:t>
          </a:r>
          <a:endParaRPr lang="en-US" sz="3300" b="1" kern="1200" dirty="0"/>
        </a:p>
      </dsp:txBody>
      <dsp:txXfrm>
        <a:off x="37659" y="2190423"/>
        <a:ext cx="6265698" cy="696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B3CC-E967-49DD-B59F-25A6E3EBE3D4}">
      <dsp:nvSpPr>
        <dsp:cNvPr id="0" name=""/>
        <dsp:cNvSpPr/>
      </dsp:nvSpPr>
      <dsp:spPr>
        <a:xfrm>
          <a:off x="0" y="806413"/>
          <a:ext cx="6341016" cy="12749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300000"/>
            </a:lnSpc>
            <a:spcBef>
              <a:spcPct val="0"/>
            </a:spcBef>
            <a:spcAft>
              <a:spcPct val="35000"/>
            </a:spcAft>
          </a:pPr>
          <a:endParaRPr lang="en-AU" sz="3300" b="1" kern="1200" dirty="0" smtClean="0"/>
        </a:p>
        <a:p>
          <a:pPr lvl="0" algn="ctr" defTabSz="1466850">
            <a:lnSpc>
              <a:spcPct val="150000"/>
            </a:lnSpc>
            <a:spcBef>
              <a:spcPct val="0"/>
            </a:spcBef>
            <a:spcAft>
              <a:spcPct val="35000"/>
            </a:spcAft>
          </a:pPr>
          <a:r>
            <a:rPr lang="en-AU" sz="3300" b="1" kern="1200" dirty="0" smtClean="0"/>
            <a:t>Learning intention</a:t>
          </a:r>
        </a:p>
        <a:p>
          <a:pPr lvl="0" algn="ctr" defTabSz="1466850">
            <a:lnSpc>
              <a:spcPct val="300000"/>
            </a:lnSpc>
            <a:spcBef>
              <a:spcPct val="0"/>
            </a:spcBef>
            <a:spcAft>
              <a:spcPct val="35000"/>
            </a:spcAft>
          </a:pPr>
          <a:endParaRPr lang="en-US" sz="3300" kern="1200" dirty="0"/>
        </a:p>
      </dsp:txBody>
      <dsp:txXfrm>
        <a:off x="62236" y="868649"/>
        <a:ext cx="6216544" cy="1150430"/>
      </dsp:txXfrm>
    </dsp:sp>
    <dsp:sp modelId="{53F56F8A-D26F-4C94-97FF-0FB8415FE626}">
      <dsp:nvSpPr>
        <dsp:cNvPr id="0" name=""/>
        <dsp:cNvSpPr/>
      </dsp:nvSpPr>
      <dsp:spPr>
        <a:xfrm>
          <a:off x="0" y="2078480"/>
          <a:ext cx="6341016" cy="125798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AU" sz="3300" b="1" kern="1200" dirty="0"/>
            <a:t>Understand consequences of road </a:t>
          </a:r>
          <a:r>
            <a:rPr lang="en-AU" sz="3300" b="1" kern="1200" dirty="0" smtClean="0"/>
            <a:t>crashes. </a:t>
          </a:r>
          <a:endParaRPr lang="en-US" sz="3300" b="1" kern="1200" dirty="0"/>
        </a:p>
      </dsp:txBody>
      <dsp:txXfrm>
        <a:off x="61410" y="2139890"/>
        <a:ext cx="6218196" cy="11351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DC9E2-6A46-4640-A29C-180123022BB1}" type="datetimeFigureOut">
              <a:rPr lang="en-AU" smtClean="0"/>
              <a:t>26/04/2022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6918A-DF95-454F-947B-5270CD1F7606}" type="slidenum">
              <a:rPr lang="en-AU" smtClean="0"/>
              <a:t>‹#›</a:t>
            </a:fld>
            <a:endParaRPr lang="en-AU"/>
          </a:p>
        </p:txBody>
      </p:sp>
    </p:spTree>
    <p:extLst>
      <p:ext uri="{BB962C8B-B14F-4D97-AF65-F5344CB8AC3E}">
        <p14:creationId xmlns:p14="http://schemas.microsoft.com/office/powerpoint/2010/main" val="368490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treetwise.rsc.wa.gov.au/rules/keep-lef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streetwise.rsc.wa.gov.au/rules/pedestrians/" TargetMode="External"/><Relationship Id="rId3" Type="http://schemas.openxmlformats.org/officeDocument/2006/relationships/hyperlink" Target="https://www.wa.gov.au/organisation/road-safety-commission/overtaking" TargetMode="External"/><Relationship Id="rId7" Type="http://schemas.openxmlformats.org/officeDocument/2006/relationships/hyperlink" Target="https://streetwise.rsc.wa.gov.au/rules/cyclist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wa.gov.au/government/announcements/might-be-mate" TargetMode="External"/><Relationship Id="rId11" Type="http://schemas.openxmlformats.org/officeDocument/2006/relationships/hyperlink" Target="https://streetwise.rsc.wa.gov.au/rules/emergency-vehicles/" TargetMode="External"/><Relationship Id="rId5" Type="http://schemas.openxmlformats.org/officeDocument/2006/relationships/hyperlink" Target="https://games.rsc.wa.gov.au/roadrules/road-rules/bicycle-riders.html" TargetMode="External"/><Relationship Id="rId10" Type="http://schemas.openxmlformats.org/officeDocument/2006/relationships/hyperlink" Target="https://www.wa.gov.au/organisation/road-safety-commission/more-road-rules-and-penalties" TargetMode="External"/><Relationship Id="rId4" Type="http://schemas.openxmlformats.org/officeDocument/2006/relationships/hyperlink" Target="https://streetwise.rsc.wa.gov.au/rules/overtaking/" TargetMode="External"/><Relationship Id="rId9" Type="http://schemas.openxmlformats.org/officeDocument/2006/relationships/hyperlink" Target="https://www.mainroads.wa.gov.au/bigger-than-yo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Blue title: Teacher slides</a:t>
            </a:r>
          </a:p>
          <a:p>
            <a:r>
              <a:rPr lang="en-AU" dirty="0" smtClean="0"/>
              <a:t>Black title : Slides to use with resource lessons</a:t>
            </a:r>
          </a:p>
          <a:p>
            <a:r>
              <a:rPr lang="en-AU" dirty="0"/>
              <a:t> </a:t>
            </a:r>
            <a:r>
              <a:rPr lang="en-AU" dirty="0" smtClean="0"/>
              <a:t>                  Video – optional trigger video</a:t>
            </a:r>
          </a:p>
          <a:p>
            <a:endParaRPr lang="en-AU" dirty="0"/>
          </a:p>
        </p:txBody>
      </p:sp>
      <p:sp>
        <p:nvSpPr>
          <p:cNvPr id="4" name="Slide Number Placeholder 3"/>
          <p:cNvSpPr>
            <a:spLocks noGrp="1"/>
          </p:cNvSpPr>
          <p:nvPr>
            <p:ph type="sldNum" sz="quarter" idx="10"/>
          </p:nvPr>
        </p:nvSpPr>
        <p:spPr/>
        <p:txBody>
          <a:bodyPr/>
          <a:lstStyle/>
          <a:p>
            <a:fld id="{7176918A-DF95-454F-947B-5270CD1F7606}" type="slidenum">
              <a:rPr lang="en-AU" smtClean="0"/>
              <a:t>1</a:t>
            </a:fld>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725" y="4811485"/>
            <a:ext cx="537811" cy="458907"/>
          </a:xfrm>
          <a:prstGeom prst="rect">
            <a:avLst/>
          </a:prstGeom>
        </p:spPr>
      </p:pic>
    </p:spTree>
    <p:extLst>
      <p:ext uri="{BB962C8B-B14F-4D97-AF65-F5344CB8AC3E}">
        <p14:creationId xmlns:p14="http://schemas.microsoft.com/office/powerpoint/2010/main" val="385362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Grouping </a:t>
            </a:r>
            <a:r>
              <a:rPr lang="en-AU" dirty="0"/>
              <a:t>consequences activity [pages 40-42]</a:t>
            </a:r>
          </a:p>
          <a:p>
            <a:endParaRPr lang="en-AU" dirty="0"/>
          </a:p>
          <a:p>
            <a:endParaRPr lang="en-AU" dirty="0"/>
          </a:p>
        </p:txBody>
      </p:sp>
      <p:sp>
        <p:nvSpPr>
          <p:cNvPr id="4" name="Slide Number Placeholder 3"/>
          <p:cNvSpPr>
            <a:spLocks noGrp="1"/>
          </p:cNvSpPr>
          <p:nvPr>
            <p:ph type="sldNum" sz="quarter" idx="5"/>
          </p:nvPr>
        </p:nvSpPr>
        <p:spPr/>
        <p:txBody>
          <a:bodyPr/>
          <a:lstStyle/>
          <a:p>
            <a:fld id="{7176918A-DF95-454F-947B-5270CD1F7606}" type="slidenum">
              <a:rPr lang="en-AU" smtClean="0"/>
              <a:t>10</a:t>
            </a:fld>
            <a:endParaRPr lang="en-AU"/>
          </a:p>
        </p:txBody>
      </p:sp>
    </p:spTree>
    <p:extLst>
      <p:ext uri="{BB962C8B-B14F-4D97-AF65-F5344CB8AC3E}">
        <p14:creationId xmlns:p14="http://schemas.microsoft.com/office/powerpoint/2010/main" val="3183593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3250"/>
            <a:ext cx="5486400" cy="3086100"/>
          </a:xfrm>
        </p:spPr>
      </p:sp>
      <p:sp>
        <p:nvSpPr>
          <p:cNvPr id="3" name="Notes Placeholder 2"/>
          <p:cNvSpPr>
            <a:spLocks noGrp="1"/>
          </p:cNvSpPr>
          <p:nvPr>
            <p:ph type="body" idx="1"/>
          </p:nvPr>
        </p:nvSpPr>
        <p:spPr>
          <a:xfrm>
            <a:off x="370114" y="3888922"/>
            <a:ext cx="5900057" cy="4796291"/>
          </a:xfrm>
        </p:spPr>
        <p:txBody>
          <a:bodyPr/>
          <a:lstStyle/>
          <a:p>
            <a:r>
              <a:rPr lang="en-AU" b="1" dirty="0" smtClean="0"/>
              <a:t>Page39</a:t>
            </a:r>
          </a:p>
          <a:p>
            <a:r>
              <a:rPr lang="en-AU" b="1" dirty="0" smtClean="0"/>
              <a:t>Alternative model for indigenous class members: </a:t>
            </a:r>
            <a:r>
              <a:rPr lang="en-AU" sz="1200" b="0" i="0" kern="1200" dirty="0" smtClean="0">
                <a:solidFill>
                  <a:schemeClr val="tx1"/>
                </a:solidFill>
                <a:effectLst/>
                <a:latin typeface="+mn-lt"/>
                <a:ea typeface="+mn-ea"/>
                <a:cs typeface="+mn-cs"/>
              </a:rPr>
              <a:t>The 2</a:t>
            </a:r>
            <a:r>
              <a:rPr lang="en-AU" sz="1200" b="0" i="0" kern="1200" baseline="30000" dirty="0" smtClean="0">
                <a:solidFill>
                  <a:schemeClr val="tx1"/>
                </a:solidFill>
                <a:effectLst/>
                <a:latin typeface="+mn-lt"/>
                <a:ea typeface="+mn-ea"/>
                <a:cs typeface="+mn-cs"/>
              </a:rPr>
              <a:t>nd</a:t>
            </a:r>
            <a:r>
              <a:rPr lang="en-AU" sz="1200" b="0" i="0" kern="1200" dirty="0" smtClean="0">
                <a:solidFill>
                  <a:schemeClr val="tx1"/>
                </a:solidFill>
                <a:effectLst/>
                <a:latin typeface="+mn-lt"/>
                <a:ea typeface="+mn-ea"/>
                <a:cs typeface="+mn-cs"/>
              </a:rPr>
              <a:t> Edition of Working Together: Aboriginal and Torres Strait Islander Mental Health and Wellbeing Principles and Practice (</a:t>
            </a:r>
            <a:r>
              <a:rPr lang="en-AU" sz="1200" b="0" i="0" kern="1200" dirty="0" err="1" smtClean="0">
                <a:solidFill>
                  <a:schemeClr val="tx1"/>
                </a:solidFill>
                <a:effectLst/>
                <a:latin typeface="+mn-lt"/>
                <a:ea typeface="+mn-ea"/>
                <a:cs typeface="+mn-cs"/>
              </a:rPr>
              <a:t>eds</a:t>
            </a:r>
            <a:r>
              <a:rPr lang="en-AU" sz="1200" b="0" i="0" kern="1200" dirty="0" smtClean="0">
                <a:solidFill>
                  <a:schemeClr val="tx1"/>
                </a:solidFill>
                <a:effectLst/>
                <a:latin typeface="+mn-lt"/>
                <a:ea typeface="+mn-ea"/>
                <a:cs typeface="+mn-cs"/>
              </a:rPr>
              <a:t> Pat Dudgeon, Helen Milroy and Roz Walker). Published in 2014, </a:t>
            </a:r>
            <a:r>
              <a:rPr lang="en-AU" sz="1200" b="0" i="1" kern="1200" dirty="0" smtClean="0">
                <a:solidFill>
                  <a:schemeClr val="tx1"/>
                </a:solidFill>
                <a:effectLst/>
                <a:latin typeface="+mn-lt"/>
                <a:ea typeface="+mn-ea"/>
                <a:cs typeface="+mn-cs"/>
              </a:rPr>
              <a:t>Working Together</a:t>
            </a:r>
            <a:r>
              <a:rPr lang="en-AU" sz="1200" b="0" i="0" kern="1200" dirty="0" smtClean="0">
                <a:solidFill>
                  <a:schemeClr val="tx1"/>
                </a:solidFill>
                <a:effectLst/>
                <a:latin typeface="+mn-lt"/>
                <a:ea typeface="+mn-ea"/>
                <a:cs typeface="+mn-cs"/>
              </a:rPr>
              <a:t> was funded by the Australian Government Department of the Prime Minister and Cabinet, Telethon Kids Institute/</a:t>
            </a:r>
            <a:r>
              <a:rPr lang="en-AU" sz="1200" b="0" i="0" kern="1200" dirty="0" err="1" smtClean="0">
                <a:solidFill>
                  <a:schemeClr val="tx1"/>
                </a:solidFill>
                <a:effectLst/>
                <a:latin typeface="+mn-lt"/>
                <a:ea typeface="+mn-ea"/>
                <a:cs typeface="+mn-cs"/>
              </a:rPr>
              <a:t>Kulunga</a:t>
            </a:r>
            <a:r>
              <a:rPr lang="en-AU" sz="1200" b="0" i="0" kern="1200" dirty="0" smtClean="0">
                <a:solidFill>
                  <a:schemeClr val="tx1"/>
                </a:solidFill>
                <a:effectLst/>
                <a:latin typeface="+mn-lt"/>
                <a:ea typeface="+mn-ea"/>
                <a:cs typeface="+mn-cs"/>
              </a:rPr>
              <a:t> Aboriginal Research Development Unit in collaboration with the University of Western Australia.</a:t>
            </a:r>
          </a:p>
          <a:p>
            <a:r>
              <a:rPr lang="en-AU" b="1" dirty="0" smtClean="0"/>
              <a:t>www.telethonkids.org.au%2Fglobalassets%2Fmedia%2Fdocuments%2Faboriginal-health%2Fworking-together-second-edition%2Fworking-together-aboriginal-and-wellbeing-2014.pdf&amp;clen=14853245&amp;chunk=true</a:t>
            </a:r>
          </a:p>
          <a:p>
            <a:endParaRPr lang="en-AU" b="1" dirty="0" smtClean="0"/>
          </a:p>
          <a:p>
            <a:r>
              <a:rPr lang="en-AU" b="1" dirty="0" smtClean="0"/>
              <a:t>Casey W, Keen J. Strong Spirit Strong Mind: Aboriginal Alcohol and other drugs Worker Resource: A Guide to working with our people, families and communities. Government of Western Australia, Drug and Alcohol Office.  Perth, Western Australia, 2005. </a:t>
            </a:r>
          </a:p>
          <a:p>
            <a:endParaRPr lang="en-AU" b="1" dirty="0" smtClean="0"/>
          </a:p>
          <a:p>
            <a:r>
              <a:rPr lang="en-AU" b="1" dirty="0" smtClean="0"/>
              <a:t>The </a:t>
            </a:r>
            <a:r>
              <a:rPr lang="en-AU" b="1" dirty="0"/>
              <a:t>Seven L’s or Seven Areas Model </a:t>
            </a:r>
          </a:p>
          <a:p>
            <a:r>
              <a:rPr lang="en-AU" b="1" dirty="0" smtClean="0"/>
              <a:t>Grief </a:t>
            </a:r>
            <a:r>
              <a:rPr lang="en-AU" b="1" dirty="0"/>
              <a:t>and Loss – </a:t>
            </a:r>
            <a:r>
              <a:rPr lang="en-AU" dirty="0"/>
              <a:t>(Loss) Many Aboriginal people experience daily grief and loss on a daily basis: they might use alcohol and other drugs to cope with: Family and friends passing away• Loss of family connections due to stolen generation issues • and intergenerational trauma Family members being in jail• Painful events within family and community</a:t>
            </a:r>
          </a:p>
          <a:p>
            <a:r>
              <a:rPr lang="en-AU" b="1" dirty="0"/>
              <a:t>• Country – </a:t>
            </a:r>
            <a:r>
              <a:rPr lang="en-AU" dirty="0"/>
              <a:t>(Land) Alcohol and other drug use can prevent people from looking after their country. Some people do not have access to traditional lands or sacred sites and might use substances to cope with being lonely for country. </a:t>
            </a:r>
          </a:p>
          <a:p>
            <a:r>
              <a:rPr lang="en-AU" b="1" dirty="0"/>
              <a:t>Aboriginal Law and Culture – </a:t>
            </a:r>
            <a:r>
              <a:rPr lang="en-AU" dirty="0"/>
              <a:t>(Law) Alcohol and other drug use can lead to: Not keeping social and cultural </a:t>
            </a:r>
            <a:r>
              <a:rPr lang="en-AU" dirty="0" smtClean="0"/>
              <a:t>obligations • </a:t>
            </a:r>
            <a:r>
              <a:rPr lang="en-AU" dirty="0"/>
              <a:t>Breaking Aboriginal Law or cultural rules: this can cause • further stress Not respecting, learning or teaching </a:t>
            </a:r>
            <a:r>
              <a:rPr lang="en-AU" dirty="0" smtClean="0"/>
              <a:t>culture</a:t>
            </a:r>
            <a:endParaRPr lang="en-AU" dirty="0"/>
          </a:p>
          <a:p>
            <a:r>
              <a:rPr lang="en-AU" b="1" dirty="0" smtClean="0"/>
              <a:t>Health </a:t>
            </a:r>
            <a:r>
              <a:rPr lang="en-AU" b="1" dirty="0"/>
              <a:t>– (Liver) </a:t>
            </a:r>
            <a:r>
              <a:rPr lang="en-AU" dirty="0"/>
              <a:t>This refers to all of the health problems caused by alcohol and other drug use. This can include: Body Liver and heart disease Cancers Blood borne viruses, i.e. Hep C and HIV STDs Diabetes Mind and Spirit Depression Anxiety Drug induced psychosis Inner spirit</a:t>
            </a:r>
          </a:p>
          <a:p>
            <a:r>
              <a:rPr lang="en-AU" b="1" dirty="0"/>
              <a:t> Family and Community Relationships – </a:t>
            </a:r>
            <a:r>
              <a:rPr lang="en-AU" dirty="0"/>
              <a:t>(Lover) This includes negative impacts on family and community relationships, including: • • • Fighting – verbal and physical Neglect Stress and worry </a:t>
            </a:r>
          </a:p>
          <a:p>
            <a:r>
              <a:rPr lang="en-AU" b="1" dirty="0"/>
              <a:t>Money, Work and Study – </a:t>
            </a:r>
            <a:r>
              <a:rPr lang="en-AU" dirty="0"/>
              <a:t>(Livelihood) Spending too much money on alcohol and other drugs can lead to other problems such as: • • • • • Can’t buy food for the family Can’t pay bills Asking family/friends for money Unemployment Not </a:t>
            </a:r>
            <a:r>
              <a:rPr lang="en-AU" dirty="0" smtClean="0"/>
              <a:t>finishing </a:t>
            </a:r>
            <a:r>
              <a:rPr lang="en-AU" dirty="0"/>
              <a:t>school </a:t>
            </a:r>
          </a:p>
          <a:p>
            <a:r>
              <a:rPr lang="en-AU" b="1" dirty="0"/>
              <a:t>Problems with the Whiteman’s Law – </a:t>
            </a:r>
            <a:r>
              <a:rPr lang="en-AU" dirty="0"/>
              <a:t>(Legal) Alcohol and other drug use can lead to problems with the law such as: • • • • • • Drug charges Committing crimes – i.e. assault, theft Manslaughter Drink driving Fines Jail </a:t>
            </a:r>
          </a:p>
          <a:p>
            <a:endParaRPr lang="en-AU" b="0" dirty="0"/>
          </a:p>
        </p:txBody>
      </p:sp>
      <p:sp>
        <p:nvSpPr>
          <p:cNvPr id="4" name="Slide Number Placeholder 3"/>
          <p:cNvSpPr>
            <a:spLocks noGrp="1"/>
          </p:cNvSpPr>
          <p:nvPr>
            <p:ph type="sldNum" sz="quarter" idx="10"/>
          </p:nvPr>
        </p:nvSpPr>
        <p:spPr/>
        <p:txBody>
          <a:bodyPr/>
          <a:lstStyle/>
          <a:p>
            <a:fld id="{7176918A-DF95-454F-947B-5270CD1F7606}" type="slidenum">
              <a:rPr lang="en-AU" smtClean="0"/>
              <a:t>11</a:t>
            </a:fld>
            <a:endParaRPr lang="en-AU" dirty="0"/>
          </a:p>
        </p:txBody>
      </p:sp>
    </p:spTree>
    <p:extLst>
      <p:ext uri="{BB962C8B-B14F-4D97-AF65-F5344CB8AC3E}">
        <p14:creationId xmlns:p14="http://schemas.microsoft.com/office/powerpoint/2010/main" val="1779182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Page 39</a:t>
            </a:r>
            <a:endParaRPr lang="en-AU" b="1" dirty="0"/>
          </a:p>
        </p:txBody>
      </p:sp>
      <p:sp>
        <p:nvSpPr>
          <p:cNvPr id="4" name="Slide Number Placeholder 3"/>
          <p:cNvSpPr>
            <a:spLocks noGrp="1"/>
          </p:cNvSpPr>
          <p:nvPr>
            <p:ph type="sldNum" sz="quarter" idx="10"/>
          </p:nvPr>
        </p:nvSpPr>
        <p:spPr/>
        <p:txBody>
          <a:bodyPr/>
          <a:lstStyle/>
          <a:p>
            <a:fld id="{7176918A-DF95-454F-947B-5270CD1F7606}" type="slidenum">
              <a:rPr lang="en-AU" smtClean="0"/>
              <a:t>12</a:t>
            </a:fld>
            <a:endParaRPr lang="en-AU"/>
          </a:p>
        </p:txBody>
      </p:sp>
    </p:spTree>
    <p:extLst>
      <p:ext uri="{BB962C8B-B14F-4D97-AF65-F5344CB8AC3E}">
        <p14:creationId xmlns:p14="http://schemas.microsoft.com/office/powerpoint/2010/main" val="2134622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Page 38 PROCESS</a:t>
            </a:r>
          </a:p>
          <a:p>
            <a:r>
              <a:rPr lang="en-AU" sz="1200" b="0" i="0" u="none" strike="noStrike" kern="1200" baseline="0" dirty="0" smtClean="0">
                <a:solidFill>
                  <a:schemeClr val="tx1"/>
                </a:solidFill>
                <a:latin typeface="+mn-lt"/>
                <a:ea typeface="+mn-ea"/>
                <a:cs typeface="+mn-cs"/>
              </a:rPr>
              <a:t>1. Generate discussion on the following selected questions.</a:t>
            </a:r>
          </a:p>
          <a:p>
            <a:endParaRPr lang="en-AU" sz="1200" b="0" i="0" u="none" strike="noStrike" kern="1200" baseline="0" dirty="0" smtClean="0">
              <a:solidFill>
                <a:schemeClr val="tx1"/>
              </a:solidFill>
              <a:latin typeface="+mn-lt"/>
              <a:ea typeface="+mn-ea"/>
              <a:cs typeface="+mn-cs"/>
            </a:endParaRPr>
          </a:p>
          <a:p>
            <a:r>
              <a:rPr lang="en-AU" dirty="0" smtClean="0"/>
              <a:t>Circle </a:t>
            </a:r>
            <a:r>
              <a:rPr lang="en-AU" dirty="0"/>
              <a:t>talk; graffiti; think pair share; whole class etc.</a:t>
            </a:r>
          </a:p>
          <a:p>
            <a:endParaRPr lang="en-AU" dirty="0"/>
          </a:p>
          <a:p>
            <a:endParaRPr lang="en-AU" dirty="0"/>
          </a:p>
        </p:txBody>
      </p:sp>
      <p:sp>
        <p:nvSpPr>
          <p:cNvPr id="4" name="Slide Number Placeholder 3"/>
          <p:cNvSpPr>
            <a:spLocks noGrp="1"/>
          </p:cNvSpPr>
          <p:nvPr>
            <p:ph type="sldNum" sz="quarter" idx="5"/>
          </p:nvPr>
        </p:nvSpPr>
        <p:spPr/>
        <p:txBody>
          <a:bodyPr/>
          <a:lstStyle/>
          <a:p>
            <a:fld id="{7176918A-DF95-454F-947B-5270CD1F7606}" type="slidenum">
              <a:rPr lang="en-AU" smtClean="0"/>
              <a:t>13</a:t>
            </a:fld>
            <a:endParaRPr lang="en-AU"/>
          </a:p>
        </p:txBody>
      </p:sp>
    </p:spTree>
    <p:extLst>
      <p:ext uri="{BB962C8B-B14F-4D97-AF65-F5344CB8AC3E}">
        <p14:creationId xmlns:p14="http://schemas.microsoft.com/office/powerpoint/2010/main" val="284114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Page 38/39</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Alternative processing</a:t>
            </a:r>
            <a:r>
              <a:rPr lang="en-AU" baseline="0" dirty="0" smtClean="0"/>
              <a:t> activity</a:t>
            </a:r>
            <a:endParaRPr lang="en-AU" dirty="0"/>
          </a:p>
          <a:p>
            <a:endParaRPr lang="en-AU" dirty="0"/>
          </a:p>
          <a:p>
            <a:r>
              <a:rPr lang="en-AU" dirty="0"/>
              <a:t>Read out the scenario and pose the following questions to the class in either pairs, small groups or whole class:</a:t>
            </a:r>
          </a:p>
          <a:p>
            <a:endParaRPr lang="en-AU" dirty="0"/>
          </a:p>
          <a:p>
            <a:pPr marL="228600" indent="-228600">
              <a:buFont typeface="+mj-lt"/>
              <a:buAutoNum type="arabicPeriod"/>
            </a:pPr>
            <a:r>
              <a:rPr lang="en-AU" dirty="0"/>
              <a:t>Reflect on the given scenario and list 1-2 examples </a:t>
            </a:r>
            <a:r>
              <a:rPr lang="en-AU" b="1" dirty="0"/>
              <a:t>for each </a:t>
            </a:r>
            <a:r>
              <a:rPr lang="en-AU" dirty="0"/>
              <a:t>of the five consequences.</a:t>
            </a:r>
          </a:p>
          <a:p>
            <a:pPr marL="228600" indent="-228600">
              <a:buFont typeface="+mj-lt"/>
              <a:buAutoNum type="arabicPeriod"/>
            </a:pPr>
            <a:r>
              <a:rPr lang="en-AU" dirty="0"/>
              <a:t>Rank the consequences in relation to the impact they would have on the newly licenced driver.</a:t>
            </a:r>
          </a:p>
          <a:p>
            <a:pPr marL="228600" indent="-228600">
              <a:buFont typeface="+mj-lt"/>
              <a:buAutoNum type="arabicPeriod"/>
            </a:pPr>
            <a:r>
              <a:rPr lang="en-AU" dirty="0"/>
              <a:t>Was it easier or difficult to rank the consequences? Why/Why not?</a:t>
            </a:r>
          </a:p>
          <a:p>
            <a:pPr marL="228600" indent="-228600">
              <a:buFont typeface="+mj-lt"/>
              <a:buAutoNum type="arabicPeriod"/>
            </a:pPr>
            <a:r>
              <a:rPr lang="en-AU" dirty="0"/>
              <a:t>What particular group of consequences (i.e. financial, social, legal, physical and emotional) was ranked higher. Why is this do you think?</a:t>
            </a:r>
          </a:p>
          <a:p>
            <a:pPr marL="228600" indent="-228600">
              <a:buFont typeface="+mj-lt"/>
              <a:buAutoNum type="arabicPeriod"/>
            </a:pPr>
            <a:r>
              <a:rPr lang="en-AU" dirty="0"/>
              <a:t>What behaviours could have the newly licenced driver engaged in to reduce the risk of the crash from occurring. </a:t>
            </a:r>
          </a:p>
          <a:p>
            <a:pPr marL="228600" indent="-228600">
              <a:buFont typeface="+mj-lt"/>
              <a:buAutoNum type="arabicPeriod"/>
            </a:pPr>
            <a:r>
              <a:rPr lang="en-AU" dirty="0"/>
              <a:t>If there were passengers – what could they have done to reduce the risk of the crash occurring. </a:t>
            </a:r>
          </a:p>
        </p:txBody>
      </p:sp>
      <p:sp>
        <p:nvSpPr>
          <p:cNvPr id="4" name="Slide Number Placeholder 3"/>
          <p:cNvSpPr>
            <a:spLocks noGrp="1"/>
          </p:cNvSpPr>
          <p:nvPr>
            <p:ph type="sldNum" sz="quarter" idx="5"/>
          </p:nvPr>
        </p:nvSpPr>
        <p:spPr/>
        <p:txBody>
          <a:bodyPr/>
          <a:lstStyle/>
          <a:p>
            <a:fld id="{7176918A-DF95-454F-947B-5270CD1F7606}" type="slidenum">
              <a:rPr lang="en-AU" smtClean="0"/>
              <a:t>14</a:t>
            </a:fld>
            <a:endParaRPr lang="en-AU"/>
          </a:p>
        </p:txBody>
      </p:sp>
    </p:spTree>
    <p:extLst>
      <p:ext uri="{BB962C8B-B14F-4D97-AF65-F5344CB8AC3E}">
        <p14:creationId xmlns:p14="http://schemas.microsoft.com/office/powerpoint/2010/main" val="352800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Additional Activity</a:t>
            </a:r>
            <a:endParaRPr lang="en-AU" b="1" dirty="0"/>
          </a:p>
        </p:txBody>
      </p:sp>
      <p:sp>
        <p:nvSpPr>
          <p:cNvPr id="4" name="Slide Number Placeholder 3"/>
          <p:cNvSpPr>
            <a:spLocks noGrp="1"/>
          </p:cNvSpPr>
          <p:nvPr>
            <p:ph type="sldNum" sz="quarter" idx="10"/>
          </p:nvPr>
        </p:nvSpPr>
        <p:spPr/>
        <p:txBody>
          <a:bodyPr/>
          <a:lstStyle/>
          <a:p>
            <a:fld id="{7176918A-DF95-454F-947B-5270CD1F7606}" type="slidenum">
              <a:rPr lang="en-AU" smtClean="0"/>
              <a:t>15</a:t>
            </a:fld>
            <a:endParaRPr lang="en-AU"/>
          </a:p>
        </p:txBody>
      </p:sp>
    </p:spTree>
    <p:extLst>
      <p:ext uri="{BB962C8B-B14F-4D97-AF65-F5344CB8AC3E}">
        <p14:creationId xmlns:p14="http://schemas.microsoft.com/office/powerpoint/2010/main" val="224902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a:t>Remind students re: shared classroom environment agreements (i.e. safe and supportive); in addition to road trauma and procedure if material presented triggers an emotional response etc. [Road Trauma Council WA available].</a:t>
            </a:r>
          </a:p>
          <a:p>
            <a:pPr marL="228600" indent="-228600">
              <a:buAutoNum type="arabicPeriod"/>
            </a:pPr>
            <a:r>
              <a:rPr lang="en-AU" dirty="0"/>
              <a:t>Mention lesson learning intention</a:t>
            </a:r>
          </a:p>
          <a:p>
            <a:pPr marL="228600" indent="-228600">
              <a:buAutoNum type="arabicPeriod"/>
            </a:pPr>
            <a:r>
              <a:rPr lang="en-AU" dirty="0"/>
              <a:t>View video* to engage students into the lesson and trigger discussion on the following slide. </a:t>
            </a:r>
          </a:p>
          <a:p>
            <a:pPr marL="685800" lvl="1" indent="-228600">
              <a:buAutoNum type="arabicPeriod"/>
            </a:pPr>
            <a:r>
              <a:rPr lang="en-AU" i="1" dirty="0"/>
              <a:t>Q. Why is it important to follow the road rules? </a:t>
            </a:r>
          </a:p>
          <a:p>
            <a:pPr marL="685800" lvl="1" indent="-228600">
              <a:buAutoNum type="arabicPeriod"/>
            </a:pPr>
            <a:r>
              <a:rPr lang="en-AU" i="1" dirty="0"/>
              <a:t>Q. What factors could influence a drivers not to follow the road rules? </a:t>
            </a:r>
          </a:p>
          <a:p>
            <a:pPr marL="685800" lvl="1" indent="-228600">
              <a:buAutoNum type="arabicPeriod"/>
            </a:pPr>
            <a:r>
              <a:rPr lang="en-AU" i="1" dirty="0"/>
              <a:t>Q. What are some ways that might help a learner driver learn the road rules (in particular prepare for the Learner Permit theory test)?</a:t>
            </a:r>
            <a:endParaRPr lang="en-AU" dirty="0"/>
          </a:p>
          <a:p>
            <a:pPr marL="228600" indent="-228600">
              <a:buAutoNum type="arabicPeriod"/>
            </a:pPr>
            <a:endParaRPr lang="en-AU" dirty="0"/>
          </a:p>
          <a:p>
            <a:pPr marL="0" indent="0">
              <a:buNone/>
            </a:pPr>
            <a:r>
              <a:rPr lang="en-AU" dirty="0"/>
              <a:t>*Adapt video to meet classroom context/student needs. Culturally responsive videos available at ……… Take time to view video prior to lesson delivery to ensure key messaging align with lesson intent and overall outcome expectations from student engagement in lesson. </a:t>
            </a:r>
          </a:p>
          <a:p>
            <a:endParaRPr lang="en-AU" dirty="0"/>
          </a:p>
        </p:txBody>
      </p:sp>
      <p:sp>
        <p:nvSpPr>
          <p:cNvPr id="4" name="Slide Number Placeholder 3"/>
          <p:cNvSpPr>
            <a:spLocks noGrp="1"/>
          </p:cNvSpPr>
          <p:nvPr>
            <p:ph type="sldNum" sz="quarter" idx="5"/>
          </p:nvPr>
        </p:nvSpPr>
        <p:spPr/>
        <p:txBody>
          <a:bodyPr/>
          <a:lstStyle/>
          <a:p>
            <a:fld id="{7176918A-DF95-454F-947B-5270CD1F7606}" type="slidenum">
              <a:rPr lang="en-AU" smtClean="0"/>
              <a:t>16</a:t>
            </a:fld>
            <a:endParaRPr lang="en-AU"/>
          </a:p>
        </p:txBody>
      </p:sp>
    </p:spTree>
    <p:extLst>
      <p:ext uri="{BB962C8B-B14F-4D97-AF65-F5344CB8AC3E}">
        <p14:creationId xmlns:p14="http://schemas.microsoft.com/office/powerpoint/2010/main" val="2491391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Page 45</a:t>
            </a:r>
          </a:p>
          <a:p>
            <a:r>
              <a:rPr lang="en-AU" b="1" dirty="0" smtClean="0"/>
              <a:t>Solutions </a:t>
            </a:r>
            <a:endParaRPr lang="en-AU" b="1" dirty="0" smtClean="0"/>
          </a:p>
          <a:p>
            <a:pPr marL="228600" indent="-228600">
              <a:buAutoNum type="arabicPeriod"/>
            </a:pPr>
            <a:r>
              <a:rPr lang="en-AU" sz="1200" b="0" i="0" u="none" strike="noStrike" kern="1200" baseline="0" dirty="0" smtClean="0">
                <a:solidFill>
                  <a:schemeClr val="tx1"/>
                </a:solidFill>
                <a:latin typeface="+mn-lt"/>
                <a:ea typeface="+mn-ea"/>
                <a:cs typeface="+mn-cs"/>
              </a:rPr>
              <a:t>School zone. </a:t>
            </a:r>
          </a:p>
          <a:p>
            <a:pPr marL="228600" indent="-228600">
              <a:buAutoNum type="arabicPeriod"/>
            </a:pPr>
            <a:r>
              <a:rPr lang="en-AU" sz="1200" b="0" i="0" u="none" strike="noStrike" kern="1200" baseline="0" dirty="0" smtClean="0">
                <a:solidFill>
                  <a:schemeClr val="tx1"/>
                </a:solidFill>
                <a:latin typeface="+mn-lt"/>
                <a:ea typeface="+mn-ea"/>
                <a:cs typeface="+mn-cs"/>
              </a:rPr>
              <a:t>Pedestrian crossing.</a:t>
            </a:r>
          </a:p>
          <a:p>
            <a:pPr marL="228600" indent="-228600">
              <a:buAutoNum type="arabicPeriod"/>
            </a:pPr>
            <a:r>
              <a:rPr lang="en-AU" sz="1200" b="0" i="0" u="none" strike="noStrike" kern="1200" baseline="0" dirty="0" smtClean="0">
                <a:solidFill>
                  <a:schemeClr val="tx1"/>
                </a:solidFill>
                <a:latin typeface="+mn-lt"/>
                <a:ea typeface="+mn-ea"/>
                <a:cs typeface="+mn-cs"/>
              </a:rPr>
              <a:t>Roundabout.</a:t>
            </a:r>
          </a:p>
          <a:p>
            <a:pPr marL="228600" indent="-228600">
              <a:buAutoNum type="arabicPeriod"/>
            </a:pPr>
            <a:r>
              <a:rPr lang="en-AU" sz="1200" b="0" i="0" u="none" strike="noStrike" kern="1200" baseline="0" dirty="0" smtClean="0">
                <a:solidFill>
                  <a:schemeClr val="tx1"/>
                </a:solidFill>
                <a:latin typeface="+mn-lt"/>
                <a:ea typeface="+mn-ea"/>
                <a:cs typeface="+mn-cs"/>
              </a:rPr>
              <a:t>Keep left.</a:t>
            </a:r>
          </a:p>
          <a:p>
            <a:pPr marL="228600" indent="-228600">
              <a:buAutoNum type="arabicPeriod"/>
            </a:pPr>
            <a:r>
              <a:rPr lang="en-AU" sz="1200" b="0" i="0" u="none" strike="noStrike" kern="1200" baseline="0" dirty="0" smtClean="0">
                <a:solidFill>
                  <a:schemeClr val="tx1"/>
                </a:solidFill>
                <a:latin typeface="+mn-lt"/>
                <a:ea typeface="+mn-ea"/>
                <a:cs typeface="+mn-cs"/>
              </a:rPr>
              <a:t>T-junction.</a:t>
            </a:r>
          </a:p>
          <a:p>
            <a:pPr marL="228600" indent="-228600">
              <a:buAutoNum type="arabicPeriod"/>
            </a:pPr>
            <a:r>
              <a:rPr lang="en-AU" sz="1200" b="0" i="0" u="none" strike="noStrike" kern="1200" baseline="0" dirty="0" smtClean="0">
                <a:solidFill>
                  <a:schemeClr val="tx1"/>
                </a:solidFill>
                <a:latin typeface="+mn-lt"/>
                <a:ea typeface="+mn-ea"/>
                <a:cs typeface="+mn-cs"/>
              </a:rPr>
              <a:t>Speed limit. </a:t>
            </a:r>
          </a:p>
          <a:p>
            <a:pPr marL="228600" indent="-228600">
              <a:buAutoNum type="arabicPeriod"/>
            </a:pPr>
            <a:r>
              <a:rPr lang="en-AU" sz="1200" b="0" i="0" u="none" strike="noStrike" kern="1200" baseline="0" dirty="0" smtClean="0">
                <a:solidFill>
                  <a:schemeClr val="tx1"/>
                </a:solidFill>
                <a:latin typeface="+mn-lt"/>
                <a:ea typeface="+mn-ea"/>
                <a:cs typeface="+mn-cs"/>
              </a:rPr>
              <a:t>Slippery when wet.</a:t>
            </a:r>
          </a:p>
          <a:p>
            <a:pPr marL="228600" indent="-228600">
              <a:buAutoNum type="arabicPeriod"/>
            </a:pPr>
            <a:r>
              <a:rPr lang="en-AU" sz="1200" b="0" i="0" u="none" strike="noStrike" kern="1200" baseline="0" dirty="0" smtClean="0">
                <a:solidFill>
                  <a:schemeClr val="tx1"/>
                </a:solidFill>
                <a:latin typeface="+mn-lt"/>
                <a:ea typeface="+mn-ea"/>
                <a:cs typeface="+mn-cs"/>
              </a:rPr>
              <a:t>Stop sign. </a:t>
            </a:r>
          </a:p>
          <a:p>
            <a:pPr marL="228600" indent="-228600">
              <a:buAutoNum type="arabicPeriod"/>
            </a:pPr>
            <a:r>
              <a:rPr lang="en-AU" sz="1200" b="0" i="0" u="none" strike="noStrike" kern="1200" baseline="0" dirty="0" smtClean="0">
                <a:solidFill>
                  <a:schemeClr val="tx1"/>
                </a:solidFill>
                <a:latin typeface="+mn-lt"/>
                <a:ea typeface="+mn-ea"/>
                <a:cs typeface="+mn-cs"/>
              </a:rPr>
              <a:t>Winding road. </a:t>
            </a:r>
          </a:p>
          <a:p>
            <a:pPr marL="228600" indent="-228600">
              <a:buAutoNum type="arabicPeriod"/>
            </a:pPr>
            <a:r>
              <a:rPr lang="en-AU" sz="1200" b="0" i="0" u="none" strike="noStrike" kern="1200" baseline="0" dirty="0" smtClean="0">
                <a:solidFill>
                  <a:schemeClr val="tx1"/>
                </a:solidFill>
                <a:latin typeface="+mn-lt"/>
                <a:ea typeface="+mn-ea"/>
                <a:cs typeface="+mn-cs"/>
              </a:rPr>
              <a:t>U turn.</a:t>
            </a:r>
            <a:endParaRPr lang="en-AU" b="1" dirty="0"/>
          </a:p>
        </p:txBody>
      </p:sp>
      <p:sp>
        <p:nvSpPr>
          <p:cNvPr id="4" name="Slide Number Placeholder 3"/>
          <p:cNvSpPr>
            <a:spLocks noGrp="1"/>
          </p:cNvSpPr>
          <p:nvPr>
            <p:ph type="sldNum" sz="quarter" idx="5"/>
          </p:nvPr>
        </p:nvSpPr>
        <p:spPr/>
        <p:txBody>
          <a:bodyPr/>
          <a:lstStyle/>
          <a:p>
            <a:fld id="{7176918A-DF95-454F-947B-5270CD1F7606}" type="slidenum">
              <a:rPr lang="en-AU" smtClean="0"/>
              <a:t>17</a:t>
            </a:fld>
            <a:endParaRPr lang="en-AU"/>
          </a:p>
        </p:txBody>
      </p:sp>
    </p:spTree>
    <p:extLst>
      <p:ext uri="{BB962C8B-B14F-4D97-AF65-F5344CB8AC3E}">
        <p14:creationId xmlns:p14="http://schemas.microsoft.com/office/powerpoint/2010/main" val="3323070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Activity page 44 solutions Left to right each</a:t>
            </a:r>
            <a:r>
              <a:rPr lang="en-AU" b="1" baseline="0" dirty="0" smtClean="0"/>
              <a:t> row </a:t>
            </a:r>
            <a:endParaRPr lang="en-AU" b="1" dirty="0" smtClean="0"/>
          </a:p>
          <a:p>
            <a:endParaRPr lang="en-AU" b="1" dirty="0" smtClean="0"/>
          </a:p>
          <a:p>
            <a:r>
              <a:rPr lang="en-AU" b="1" dirty="0" smtClean="0"/>
              <a:t>Drive Safe Edition 11</a:t>
            </a:r>
            <a:endParaRPr lang="en-AU" b="1" dirty="0"/>
          </a:p>
        </p:txBody>
      </p:sp>
      <p:sp>
        <p:nvSpPr>
          <p:cNvPr id="4" name="Slide Number Placeholder 3"/>
          <p:cNvSpPr>
            <a:spLocks noGrp="1"/>
          </p:cNvSpPr>
          <p:nvPr>
            <p:ph type="sldNum" sz="quarter" idx="5"/>
          </p:nvPr>
        </p:nvSpPr>
        <p:spPr/>
        <p:txBody>
          <a:bodyPr/>
          <a:lstStyle/>
          <a:p>
            <a:fld id="{7176918A-DF95-454F-947B-5270CD1F7606}" type="slidenum">
              <a:rPr lang="en-AU" smtClean="0"/>
              <a:t>18</a:t>
            </a:fld>
            <a:endParaRPr lang="en-AU"/>
          </a:p>
        </p:txBody>
      </p:sp>
    </p:spTree>
    <p:extLst>
      <p:ext uri="{BB962C8B-B14F-4D97-AF65-F5344CB8AC3E}">
        <p14:creationId xmlns:p14="http://schemas.microsoft.com/office/powerpoint/2010/main" val="2913299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Page 47</a:t>
            </a:r>
          </a:p>
          <a:p>
            <a:endParaRPr lang="en-AU" dirty="0"/>
          </a:p>
        </p:txBody>
      </p:sp>
      <p:sp>
        <p:nvSpPr>
          <p:cNvPr id="4" name="Slide Number Placeholder 3"/>
          <p:cNvSpPr>
            <a:spLocks noGrp="1"/>
          </p:cNvSpPr>
          <p:nvPr>
            <p:ph type="sldNum" sz="quarter" idx="10"/>
          </p:nvPr>
        </p:nvSpPr>
        <p:spPr/>
        <p:txBody>
          <a:bodyPr/>
          <a:lstStyle/>
          <a:p>
            <a:fld id="{7176918A-DF95-454F-947B-5270CD1F7606}" type="slidenum">
              <a:rPr lang="en-AU" smtClean="0"/>
              <a:t>19</a:t>
            </a:fld>
            <a:endParaRPr lang="en-AU"/>
          </a:p>
        </p:txBody>
      </p:sp>
    </p:spTree>
    <p:extLst>
      <p:ext uri="{BB962C8B-B14F-4D97-AF65-F5344CB8AC3E}">
        <p14:creationId xmlns:p14="http://schemas.microsoft.com/office/powerpoint/2010/main" val="78318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a:t>Remind students re: shared classroom environment agreements (i.e. safe and supportive); in addition to road trauma and procedure if material presented triggers an emotional response etc. [Road Trauma Council WA available].</a:t>
            </a:r>
          </a:p>
          <a:p>
            <a:pPr marL="228600" indent="-228600">
              <a:buAutoNum type="arabicPeriod"/>
            </a:pPr>
            <a:r>
              <a:rPr lang="en-AU" dirty="0"/>
              <a:t>Mention lesson learning intention</a:t>
            </a:r>
          </a:p>
          <a:p>
            <a:pPr marL="228600" indent="-228600">
              <a:buAutoNum type="arabicPeriod"/>
            </a:pPr>
            <a:r>
              <a:rPr lang="en-AU" dirty="0"/>
              <a:t>View video to engage students into the lesson and trigger discussion on the following slide. </a:t>
            </a:r>
          </a:p>
          <a:p>
            <a:pPr marL="685800" lvl="1" indent="-228600">
              <a:buAutoNum type="arabicPeriod"/>
            </a:pPr>
            <a:r>
              <a:rPr lang="en-AU" dirty="0"/>
              <a:t>Q. What key messages where highlighted in the video in relation to driving behaviours?</a:t>
            </a:r>
          </a:p>
          <a:p>
            <a:pPr marL="0" indent="0">
              <a:buNone/>
            </a:pPr>
            <a:r>
              <a:rPr lang="en-AU" dirty="0"/>
              <a:t>Emphasise that all driver’s have a responsibility to keep themselves and others safe when active as road users. </a:t>
            </a:r>
          </a:p>
          <a:p>
            <a:pPr marL="228600" indent="-228600">
              <a:buAutoNum type="arabicPeriod"/>
            </a:pPr>
            <a:endParaRPr lang="en-AU" dirty="0"/>
          </a:p>
          <a:p>
            <a:pPr marL="0" indent="0">
              <a:buNone/>
            </a:pPr>
            <a:r>
              <a:rPr lang="en-AU" dirty="0"/>
              <a:t> </a:t>
            </a:r>
          </a:p>
        </p:txBody>
      </p:sp>
      <p:sp>
        <p:nvSpPr>
          <p:cNvPr id="4" name="Slide Number Placeholder 3"/>
          <p:cNvSpPr>
            <a:spLocks noGrp="1"/>
          </p:cNvSpPr>
          <p:nvPr>
            <p:ph type="sldNum" sz="quarter" idx="5"/>
          </p:nvPr>
        </p:nvSpPr>
        <p:spPr/>
        <p:txBody>
          <a:bodyPr/>
          <a:lstStyle/>
          <a:p>
            <a:fld id="{7176918A-DF95-454F-947B-5270CD1F7606}" type="slidenum">
              <a:rPr lang="en-AU" smtClean="0"/>
              <a:t>2</a:t>
            </a:fld>
            <a:endParaRPr lang="en-AU"/>
          </a:p>
        </p:txBody>
      </p:sp>
    </p:spTree>
    <p:extLst>
      <p:ext uri="{BB962C8B-B14F-4D97-AF65-F5344CB8AC3E}">
        <p14:creationId xmlns:p14="http://schemas.microsoft.com/office/powerpoint/2010/main" val="661280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smtClean="0"/>
              <a:t>Page 47</a:t>
            </a:r>
          </a:p>
          <a:p>
            <a:pPr marL="0" indent="0">
              <a:buNone/>
            </a:pPr>
            <a:r>
              <a:rPr lang="en-AU" b="0" dirty="0" smtClean="0"/>
              <a:t>Have students complete the following quizzes in the Behind the wheel journal.</a:t>
            </a:r>
          </a:p>
          <a:p>
            <a:r>
              <a:rPr lang="en-AU" b="0" dirty="0" smtClean="0"/>
              <a:t>• </a:t>
            </a:r>
            <a:r>
              <a:rPr lang="en-AU" b="0" i="1" dirty="0" smtClean="0"/>
              <a:t>Quiz 3 – Indicating and hand signals </a:t>
            </a:r>
            <a:r>
              <a:rPr lang="en-AU" b="0" dirty="0" smtClean="0"/>
              <a:t>(page 22)</a:t>
            </a:r>
          </a:p>
          <a:p>
            <a:r>
              <a:rPr lang="en-AU" b="0" dirty="0" smtClean="0"/>
              <a:t>• </a:t>
            </a:r>
            <a:r>
              <a:rPr lang="en-AU" b="0" i="1" dirty="0" smtClean="0"/>
              <a:t>Quiz 4 – Intersections and turning </a:t>
            </a:r>
            <a:r>
              <a:rPr lang="en-AU" b="0" dirty="0" smtClean="0"/>
              <a:t>(page 23)</a:t>
            </a:r>
          </a:p>
          <a:p>
            <a:r>
              <a:rPr lang="en-AU" b="0" dirty="0" smtClean="0"/>
              <a:t>• </a:t>
            </a:r>
            <a:r>
              <a:rPr lang="en-AU" b="0" i="1" dirty="0" smtClean="0"/>
              <a:t>Quiz 5 – Traffic signals and road markings </a:t>
            </a:r>
            <a:r>
              <a:rPr lang="en-AU" b="0" dirty="0" smtClean="0"/>
              <a:t>(page 24)</a:t>
            </a:r>
          </a:p>
          <a:p>
            <a:r>
              <a:rPr lang="en-AU" b="0" dirty="0" smtClean="0"/>
              <a:t>• </a:t>
            </a:r>
            <a:r>
              <a:rPr lang="en-AU" b="0" i="1" dirty="0" smtClean="0"/>
              <a:t>Quiz 6 – Traffic signals </a:t>
            </a:r>
            <a:r>
              <a:rPr lang="en-AU" b="0" dirty="0" smtClean="0"/>
              <a:t>(page 25)</a:t>
            </a:r>
          </a:p>
        </p:txBody>
      </p:sp>
      <p:sp>
        <p:nvSpPr>
          <p:cNvPr id="4" name="Slide Number Placeholder 3"/>
          <p:cNvSpPr>
            <a:spLocks noGrp="1"/>
          </p:cNvSpPr>
          <p:nvPr>
            <p:ph type="sldNum" sz="quarter" idx="10"/>
          </p:nvPr>
        </p:nvSpPr>
        <p:spPr/>
        <p:txBody>
          <a:bodyPr/>
          <a:lstStyle/>
          <a:p>
            <a:fld id="{7176918A-DF95-454F-947B-5270CD1F7606}" type="slidenum">
              <a:rPr lang="en-AU" smtClean="0"/>
              <a:t>20</a:t>
            </a:fld>
            <a:endParaRPr lang="en-AU"/>
          </a:p>
        </p:txBody>
      </p:sp>
    </p:spTree>
    <p:extLst>
      <p:ext uri="{BB962C8B-B14F-4D97-AF65-F5344CB8AC3E}">
        <p14:creationId xmlns:p14="http://schemas.microsoft.com/office/powerpoint/2010/main" val="1187902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time exists – spending 10min highlighting a particular road rule.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 </a:t>
            </a:r>
          </a:p>
          <a:p>
            <a:r>
              <a:rPr lang="en-AU" dirty="0" smtClean="0">
                <a:hlinkClick r:id="rId3"/>
              </a:rPr>
              <a:t>Keep </a:t>
            </a:r>
            <a:r>
              <a:rPr lang="en-AU" dirty="0">
                <a:hlinkClick r:id="rId3"/>
              </a:rPr>
              <a:t>left - Get Street-Wise (rsc.wa.gov.au)</a:t>
            </a:r>
            <a:endParaRPr lang="en-AU" dirty="0"/>
          </a:p>
          <a:p>
            <a:pPr marL="228600" indent="-228600">
              <a:buFont typeface="+mj-lt"/>
              <a:buAutoNum type="arabicPeriod"/>
            </a:pPr>
            <a:r>
              <a:rPr lang="en-AU" dirty="0"/>
              <a:t>Discuss with class the process for keeping left </a:t>
            </a:r>
          </a:p>
          <a:p>
            <a:pPr marL="228600" indent="-228600">
              <a:buFont typeface="+mj-lt"/>
              <a:buAutoNum type="arabicPeriod"/>
            </a:pPr>
            <a:r>
              <a:rPr lang="en-AU" dirty="0"/>
              <a:t>Acknowledge the consequence of not keeping left correctly</a:t>
            </a:r>
          </a:p>
          <a:p>
            <a:pPr marL="228600" indent="-228600">
              <a:buFont typeface="+mj-lt"/>
              <a:buAutoNum type="arabicPeriod"/>
            </a:pPr>
            <a:r>
              <a:rPr lang="en-AU" dirty="0"/>
              <a:t>Complete the quiz. </a:t>
            </a:r>
          </a:p>
          <a:p>
            <a:endParaRPr lang="en-AU" dirty="0"/>
          </a:p>
        </p:txBody>
      </p:sp>
      <p:sp>
        <p:nvSpPr>
          <p:cNvPr id="4" name="Slide Number Placeholder 3"/>
          <p:cNvSpPr>
            <a:spLocks noGrp="1"/>
          </p:cNvSpPr>
          <p:nvPr>
            <p:ph type="sldNum" sz="quarter" idx="5"/>
          </p:nvPr>
        </p:nvSpPr>
        <p:spPr/>
        <p:txBody>
          <a:bodyPr/>
          <a:lstStyle/>
          <a:p>
            <a:fld id="{7176918A-DF95-454F-947B-5270CD1F7606}" type="slidenum">
              <a:rPr lang="en-AU" smtClean="0"/>
              <a:t>21</a:t>
            </a:fld>
            <a:endParaRPr lang="en-AU"/>
          </a:p>
        </p:txBody>
      </p:sp>
    </p:spTree>
    <p:extLst>
      <p:ext uri="{BB962C8B-B14F-4D97-AF65-F5344CB8AC3E}">
        <p14:creationId xmlns:p14="http://schemas.microsoft.com/office/powerpoint/2010/main" val="1451459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Literacy</a:t>
            </a:r>
          </a:p>
          <a:p>
            <a:endParaRPr lang="en-AU" dirty="0"/>
          </a:p>
          <a:p>
            <a:endParaRPr lang="en-AU" dirty="0"/>
          </a:p>
          <a:p>
            <a:r>
              <a:rPr lang="en-AU" dirty="0"/>
              <a:t>Build a vocab list to help familiarise students with words they may encounter in the L theory test; add to spelling list.</a:t>
            </a:r>
          </a:p>
        </p:txBody>
      </p:sp>
      <p:sp>
        <p:nvSpPr>
          <p:cNvPr id="4" name="Slide Number Placeholder 3"/>
          <p:cNvSpPr>
            <a:spLocks noGrp="1"/>
          </p:cNvSpPr>
          <p:nvPr>
            <p:ph type="sldNum" sz="quarter" idx="5"/>
          </p:nvPr>
        </p:nvSpPr>
        <p:spPr/>
        <p:txBody>
          <a:bodyPr/>
          <a:lstStyle/>
          <a:p>
            <a:fld id="{505DEA2F-8886-486A-BB3C-DDBE3B391029}" type="slidenum">
              <a:rPr lang="en-AU" smtClean="0"/>
              <a:t>22</a:t>
            </a:fld>
            <a:endParaRPr lang="en-AU"/>
          </a:p>
        </p:txBody>
      </p:sp>
    </p:spTree>
    <p:extLst>
      <p:ext uri="{BB962C8B-B14F-4D97-AF65-F5344CB8AC3E}">
        <p14:creationId xmlns:p14="http://schemas.microsoft.com/office/powerpoint/2010/main" val="385135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smtClean="0"/>
              <a:t>Page 34 Activity 2.1</a:t>
            </a:r>
          </a:p>
          <a:p>
            <a:pPr marL="0" indent="0">
              <a:buNone/>
            </a:pPr>
            <a:r>
              <a:rPr lang="en-AU" b="1" dirty="0" smtClean="0"/>
              <a:t>PROCEDURE</a:t>
            </a:r>
          </a:p>
          <a:p>
            <a:pPr marL="0" indent="0">
              <a:buNone/>
            </a:pPr>
            <a:r>
              <a:rPr lang="en-AU" dirty="0" smtClean="0"/>
              <a:t>RESPONSIBILITIES AND BEHAVIOURS</a:t>
            </a:r>
          </a:p>
          <a:p>
            <a:pPr marL="0" indent="0">
              <a:buNone/>
            </a:pPr>
            <a:r>
              <a:rPr lang="en-AU" dirty="0" smtClean="0"/>
              <a:t>1. Write the terms ‘rights’, ‘privileges’ and ‘responsibilities’ on the board. Discuss with students what these terms might mean.</a:t>
            </a:r>
          </a:p>
          <a:p>
            <a:pPr marL="0" indent="0">
              <a:buNone/>
            </a:pPr>
            <a:r>
              <a:rPr lang="en-AU" dirty="0" smtClean="0"/>
              <a:t>Reach a common understanding as a group.</a:t>
            </a:r>
          </a:p>
          <a:p>
            <a:pPr marL="0" indent="0">
              <a:buNone/>
            </a:pPr>
            <a:r>
              <a:rPr lang="en-AU" dirty="0" smtClean="0"/>
              <a:t>• Right – having a just claim or title to something (</a:t>
            </a:r>
            <a:r>
              <a:rPr lang="en-AU" dirty="0" err="1" smtClean="0"/>
              <a:t>eg</a:t>
            </a:r>
            <a:r>
              <a:rPr lang="en-AU" dirty="0" smtClean="0"/>
              <a:t> voting at the age of 18, access to medical care or challenging a speeding ticket)</a:t>
            </a:r>
          </a:p>
          <a:p>
            <a:pPr marL="0" indent="0">
              <a:buNone/>
            </a:pPr>
            <a:r>
              <a:rPr lang="en-AU" dirty="0" smtClean="0"/>
              <a:t>• Privilege – a special right enjoyed by a person that is given or earned (</a:t>
            </a:r>
            <a:r>
              <a:rPr lang="en-AU" dirty="0" err="1" smtClean="0"/>
              <a:t>eg</a:t>
            </a:r>
            <a:r>
              <a:rPr lang="en-AU" dirty="0" smtClean="0"/>
              <a:t> travelling overseas or a driver’s licence)</a:t>
            </a:r>
          </a:p>
          <a:p>
            <a:pPr marL="0" indent="0">
              <a:buNone/>
            </a:pPr>
            <a:r>
              <a:rPr lang="en-AU" dirty="0" smtClean="0"/>
              <a:t>• Responsibility – a particular load of care placed on someone who is responsible (</a:t>
            </a:r>
            <a:r>
              <a:rPr lang="en-AU" dirty="0" err="1" smtClean="0"/>
              <a:t>eg</a:t>
            </a:r>
            <a:r>
              <a:rPr lang="en-AU" dirty="0" smtClean="0"/>
              <a:t> a teacher has a duty of care for their students or a driver is responsible for ensuring that all passengers are restrained in their vehicle).</a:t>
            </a:r>
          </a:p>
          <a:p>
            <a:pPr marL="0" indent="0">
              <a:buNone/>
            </a:pPr>
            <a:endParaRPr lang="en-AU" dirty="0" smtClean="0"/>
          </a:p>
          <a:p>
            <a:pPr marL="0" indent="0">
              <a:buNone/>
            </a:pPr>
            <a:r>
              <a:rPr lang="en-AU" dirty="0" smtClean="0"/>
              <a:t>2. Discuss with students if ‘having a licence and being able to drive’ would be a right or privilege. Ask students to explain and justify their responses.</a:t>
            </a:r>
          </a:p>
        </p:txBody>
      </p:sp>
      <p:sp>
        <p:nvSpPr>
          <p:cNvPr id="4" name="Slide Number Placeholder 3"/>
          <p:cNvSpPr>
            <a:spLocks noGrp="1"/>
          </p:cNvSpPr>
          <p:nvPr>
            <p:ph type="sldNum" sz="quarter" idx="5"/>
          </p:nvPr>
        </p:nvSpPr>
        <p:spPr/>
        <p:txBody>
          <a:bodyPr/>
          <a:lstStyle/>
          <a:p>
            <a:fld id="{7176918A-DF95-454F-947B-5270CD1F7606}" type="slidenum">
              <a:rPr lang="en-AU" smtClean="0"/>
              <a:t>3</a:t>
            </a:fld>
            <a:endParaRPr lang="en-AU"/>
          </a:p>
        </p:txBody>
      </p:sp>
    </p:spTree>
    <p:extLst>
      <p:ext uri="{BB962C8B-B14F-4D97-AF65-F5344CB8AC3E}">
        <p14:creationId xmlns:p14="http://schemas.microsoft.com/office/powerpoint/2010/main" val="298136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327025"/>
            <a:ext cx="5486400" cy="3086100"/>
          </a:xfrm>
        </p:spPr>
      </p:sp>
      <p:sp>
        <p:nvSpPr>
          <p:cNvPr id="3" name="Notes Placeholder 2"/>
          <p:cNvSpPr>
            <a:spLocks noGrp="1"/>
          </p:cNvSpPr>
          <p:nvPr>
            <p:ph type="body" idx="1"/>
          </p:nvPr>
        </p:nvSpPr>
        <p:spPr>
          <a:xfrm>
            <a:off x="348570" y="3595006"/>
            <a:ext cx="6106886" cy="5233307"/>
          </a:xfrm>
        </p:spPr>
        <p:txBody>
          <a:bodyPr/>
          <a:lstStyle/>
          <a:p>
            <a:r>
              <a:rPr lang="en-AU" sz="1200" b="1" i="0" u="none" strike="noStrike" kern="1200" baseline="0" dirty="0" smtClean="0">
                <a:solidFill>
                  <a:schemeClr val="tx1"/>
                </a:solidFill>
                <a:latin typeface="+mn-lt"/>
                <a:ea typeface="+mn-ea"/>
                <a:cs typeface="+mn-cs"/>
              </a:rPr>
              <a:t>Activity 2.1 </a:t>
            </a:r>
          </a:p>
          <a:p>
            <a:r>
              <a:rPr lang="en-AU" sz="1200" b="1" i="0" u="none" strike="noStrike" kern="1200" baseline="0" dirty="0" smtClean="0">
                <a:solidFill>
                  <a:schemeClr val="tx1"/>
                </a:solidFill>
                <a:latin typeface="+mn-lt"/>
                <a:ea typeface="+mn-ea"/>
                <a:cs typeface="+mn-cs"/>
              </a:rPr>
              <a:t>Page 34 </a:t>
            </a:r>
          </a:p>
          <a:p>
            <a:r>
              <a:rPr lang="en-AU" sz="1200" b="1" i="0" u="none" strike="noStrike" kern="1200" baseline="0" dirty="0" smtClean="0">
                <a:solidFill>
                  <a:schemeClr val="tx1"/>
                </a:solidFill>
                <a:latin typeface="+mn-lt"/>
                <a:ea typeface="+mn-ea"/>
                <a:cs typeface="+mn-cs"/>
              </a:rPr>
              <a:t>PROCESS</a:t>
            </a:r>
          </a:p>
          <a:p>
            <a:r>
              <a:rPr lang="en-AU" sz="1200" b="0" i="0" u="none" strike="noStrike" kern="1200" baseline="0" dirty="0" smtClean="0">
                <a:solidFill>
                  <a:schemeClr val="tx1"/>
                </a:solidFill>
                <a:latin typeface="+mn-lt"/>
                <a:ea typeface="+mn-ea"/>
                <a:cs typeface="+mn-cs"/>
              </a:rPr>
              <a:t>1. Continue the discussion about road user responsibilities and behaviours by asking the following questions.</a:t>
            </a:r>
          </a:p>
          <a:p>
            <a:r>
              <a:rPr lang="en-AU" sz="1200" b="0" i="0" u="none" strike="noStrike" kern="1200" baseline="0" dirty="0" smtClean="0">
                <a:solidFill>
                  <a:schemeClr val="tx1"/>
                </a:solidFill>
                <a:latin typeface="+mn-lt"/>
                <a:ea typeface="+mn-ea"/>
                <a:cs typeface="+mn-cs"/>
              </a:rPr>
              <a:t>• The community believes that all road users have a responsibility for their own safety and the safety of others. Do you think that all young people believe this too? Why?</a:t>
            </a:r>
          </a:p>
          <a:p>
            <a:r>
              <a:rPr lang="en-AU" sz="1200" b="0" i="0" u="none" strike="noStrike" kern="1200" baseline="0" dirty="0" smtClean="0">
                <a:solidFill>
                  <a:schemeClr val="tx1"/>
                </a:solidFill>
                <a:latin typeface="+mn-lt"/>
                <a:ea typeface="+mn-ea"/>
                <a:cs typeface="+mn-cs"/>
              </a:rPr>
              <a:t>• Some drivers believe it is their right to intimidate other drivers. The media refers to this as ‘road rage’. Why do some drivers act in this way?</a:t>
            </a:r>
          </a:p>
          <a:p>
            <a:r>
              <a:rPr lang="en-AU" sz="1200" b="0" i="0" u="none" strike="noStrike" kern="1200" baseline="0" dirty="0" smtClean="0">
                <a:solidFill>
                  <a:schemeClr val="tx1"/>
                </a:solidFill>
                <a:latin typeface="+mn-lt"/>
                <a:ea typeface="+mn-ea"/>
                <a:cs typeface="+mn-cs"/>
              </a:rPr>
              <a:t>• What are the characteristics of a tolerant driver? An aggressive driver? What do their actions look and feel like?</a:t>
            </a:r>
          </a:p>
          <a:p>
            <a:r>
              <a:rPr lang="en-AU" sz="1200" b="0" i="0" u="none" strike="noStrike" kern="1200" baseline="0" dirty="0" smtClean="0">
                <a:solidFill>
                  <a:schemeClr val="tx1"/>
                </a:solidFill>
                <a:latin typeface="+mn-lt"/>
                <a:ea typeface="+mn-ea"/>
                <a:cs typeface="+mn-cs"/>
              </a:rPr>
              <a:t>• If you were a learner driver and another driver acted aggressively towards you while driving, how would you feel?</a:t>
            </a:r>
          </a:p>
          <a:p>
            <a:r>
              <a:rPr lang="en-AU" sz="1200" b="0" i="0" u="none" strike="noStrike" kern="1200" baseline="0" dirty="0" smtClean="0">
                <a:solidFill>
                  <a:schemeClr val="tx1"/>
                </a:solidFill>
                <a:latin typeface="+mn-lt"/>
                <a:ea typeface="+mn-ea"/>
                <a:cs typeface="+mn-cs"/>
              </a:rPr>
              <a:t>• What would you do to make sure the incident didn’t put you and other road users at risk? </a:t>
            </a:r>
            <a:r>
              <a:rPr lang="en-AU" sz="1200" b="0" i="1" u="none" strike="noStrike" kern="1200" baseline="0" dirty="0" smtClean="0">
                <a:solidFill>
                  <a:schemeClr val="tx1"/>
                </a:solidFill>
                <a:latin typeface="+mn-lt"/>
                <a:ea typeface="+mn-ea"/>
                <a:cs typeface="+mn-cs"/>
              </a:rPr>
              <a:t>(Stay calm, pull over and allow the other driver to continue. If being physically threatened, stay in the car and call the police. If possible, record the other driver’s registration and vehicle details and report this to the police).</a:t>
            </a:r>
          </a:p>
          <a:p>
            <a:r>
              <a:rPr lang="en-AU" sz="1200" b="0" i="0" u="none" strike="noStrike" kern="1200" baseline="0" dirty="0" smtClean="0">
                <a:solidFill>
                  <a:schemeClr val="tx1"/>
                </a:solidFill>
                <a:latin typeface="+mn-lt"/>
                <a:ea typeface="+mn-ea"/>
                <a:cs typeface="+mn-cs"/>
              </a:rPr>
              <a:t>• What actions could you take to avoid aggressive drivers? </a:t>
            </a:r>
            <a:r>
              <a:rPr lang="en-AU" sz="1200" b="0" i="1" u="none" strike="noStrike" kern="1200" baseline="0" dirty="0" smtClean="0">
                <a:solidFill>
                  <a:schemeClr val="tx1"/>
                </a:solidFill>
                <a:latin typeface="+mn-lt"/>
                <a:ea typeface="+mn-ea"/>
                <a:cs typeface="+mn-cs"/>
              </a:rPr>
              <a:t>(Do not respond to the other driver. Avoid any escalation of conflict. Avoid eye contact with the aggressive driver or occupants of the vehicle).</a:t>
            </a:r>
          </a:p>
          <a:p>
            <a:r>
              <a:rPr lang="en-AU" sz="1200" b="0" i="0" u="none" strike="noStrike" kern="1200" baseline="0" dirty="0" smtClean="0">
                <a:solidFill>
                  <a:schemeClr val="tx1"/>
                </a:solidFill>
                <a:latin typeface="+mn-lt"/>
                <a:ea typeface="+mn-ea"/>
                <a:cs typeface="+mn-cs"/>
              </a:rPr>
              <a:t>• What actions could you take to become a tolerant and calm driver? </a:t>
            </a:r>
            <a:r>
              <a:rPr lang="en-AU" sz="1200" b="0" i="1" u="none" strike="noStrike" kern="1200" baseline="0" dirty="0" smtClean="0">
                <a:solidFill>
                  <a:schemeClr val="tx1"/>
                </a:solidFill>
                <a:latin typeface="+mn-lt"/>
                <a:ea typeface="+mn-ea"/>
                <a:cs typeface="+mn-cs"/>
              </a:rPr>
              <a:t>(Regulate your emotions and promote being a calm, patient and courteous driver. Regularly practise mindfulness techniques such as breathing exercises and simple meditation. Plan your drive so you know where you are going. Try not to be in a rush – leave enough time to get where you have to go so you are not feeling stressed behind the wheel. Try not to drive when overtired, angry, stressed or upset).</a:t>
            </a:r>
          </a:p>
          <a:p>
            <a:r>
              <a:rPr lang="en-AU" sz="1200" b="0" i="0" u="none" strike="noStrike" kern="1200" baseline="0" dirty="0" smtClean="0">
                <a:solidFill>
                  <a:schemeClr val="tx1"/>
                </a:solidFill>
                <a:latin typeface="+mn-lt"/>
                <a:ea typeface="+mn-ea"/>
                <a:cs typeface="+mn-cs"/>
              </a:rPr>
              <a:t>• How can you control your own anger when faced with an annoying situation?</a:t>
            </a:r>
          </a:p>
          <a:p>
            <a:r>
              <a:rPr lang="en-AU" sz="1200" b="0" i="0" u="none" strike="noStrike" kern="1200" baseline="0" dirty="0" smtClean="0">
                <a:solidFill>
                  <a:schemeClr val="tx1"/>
                </a:solidFill>
                <a:latin typeface="+mn-lt"/>
                <a:ea typeface="+mn-ea"/>
                <a:cs typeface="+mn-cs"/>
              </a:rPr>
              <a:t>• Is aggressive or abusive behaviour acceptable in any situation? Why?</a:t>
            </a:r>
            <a:endParaRPr lang="en-AU" dirty="0" smtClean="0"/>
          </a:p>
          <a:p>
            <a:pPr marL="0" indent="0">
              <a:buNone/>
            </a:pPr>
            <a:endParaRPr lang="en-AU" dirty="0" smtClean="0"/>
          </a:p>
          <a:p>
            <a:pPr marL="0" indent="0">
              <a:buNone/>
            </a:pPr>
            <a:r>
              <a:rPr lang="en-AU" b="1" dirty="0" smtClean="0"/>
              <a:t>Further information: </a:t>
            </a:r>
          </a:p>
          <a:p>
            <a:pPr marL="0" indent="0">
              <a:buNone/>
            </a:pPr>
            <a:r>
              <a:rPr lang="en-AU" dirty="0" smtClean="0"/>
              <a:t>Aggressive </a:t>
            </a:r>
            <a:r>
              <a:rPr lang="en-AU" dirty="0"/>
              <a:t>Driving and Behaviour – </a:t>
            </a:r>
            <a:r>
              <a:rPr lang="en-AU" b="1" dirty="0"/>
              <a:t>DoT Drive Safe handbook PAGE 93 [4.5 Aggressive driving and behaviour]</a:t>
            </a:r>
          </a:p>
          <a:p>
            <a:pPr marL="0" indent="0">
              <a:buNone/>
            </a:pPr>
            <a:endParaRPr lang="en-AU" dirty="0"/>
          </a:p>
        </p:txBody>
      </p:sp>
      <p:sp>
        <p:nvSpPr>
          <p:cNvPr id="4" name="Slide Number Placeholder 3"/>
          <p:cNvSpPr>
            <a:spLocks noGrp="1"/>
          </p:cNvSpPr>
          <p:nvPr>
            <p:ph type="sldNum" sz="quarter" idx="5"/>
          </p:nvPr>
        </p:nvSpPr>
        <p:spPr>
          <a:xfrm>
            <a:off x="6270171" y="8685213"/>
            <a:ext cx="586242" cy="458787"/>
          </a:xfrm>
        </p:spPr>
        <p:txBody>
          <a:bodyPr/>
          <a:lstStyle/>
          <a:p>
            <a:fld id="{7176918A-DF95-454F-947B-5270CD1F7606}" type="slidenum">
              <a:rPr lang="en-AU" smtClean="0"/>
              <a:t>4</a:t>
            </a:fld>
            <a:endParaRPr lang="en-AU" dirty="0"/>
          </a:p>
        </p:txBody>
      </p:sp>
    </p:spTree>
    <p:extLst>
      <p:ext uri="{BB962C8B-B14F-4D97-AF65-F5344CB8AC3E}">
        <p14:creationId xmlns:p14="http://schemas.microsoft.com/office/powerpoint/2010/main" val="241732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smtClean="0"/>
              <a:t>Page 36</a:t>
            </a:r>
          </a:p>
          <a:p>
            <a:pPr marL="0" indent="0">
              <a:buNone/>
            </a:pPr>
            <a:r>
              <a:rPr lang="en-AU" dirty="0" smtClean="0"/>
              <a:t>Multiple </a:t>
            </a:r>
            <a:r>
              <a:rPr lang="en-AU" dirty="0"/>
              <a:t>strategies can be used to execute this activity.</a:t>
            </a:r>
          </a:p>
          <a:p>
            <a:pPr marL="171450" indent="-171450">
              <a:buFontTx/>
              <a:buChar char="-"/>
            </a:pPr>
            <a:r>
              <a:rPr lang="en-AU" dirty="0" err="1"/>
              <a:t>ie</a:t>
            </a:r>
            <a:r>
              <a:rPr lang="en-AU" dirty="0"/>
              <a:t>. Fold and tear; graffiti walk; think, pair share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7176918A-DF95-454F-947B-5270CD1F7606}" type="slidenum">
              <a:rPr lang="en-AU" smtClean="0"/>
              <a:t>5</a:t>
            </a:fld>
            <a:endParaRPr lang="en-AU"/>
          </a:p>
        </p:txBody>
      </p:sp>
    </p:spTree>
    <p:extLst>
      <p:ext uri="{BB962C8B-B14F-4D97-AF65-F5344CB8AC3E}">
        <p14:creationId xmlns:p14="http://schemas.microsoft.com/office/powerpoint/2010/main" val="405468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smtClean="0"/>
              <a:t>Page 35</a:t>
            </a:r>
          </a:p>
          <a:p>
            <a:r>
              <a:rPr lang="en-AU" sz="1200" b="1" i="0" u="none" strike="noStrike" kern="1200" baseline="0" dirty="0" smtClean="0">
                <a:solidFill>
                  <a:schemeClr val="tx1"/>
                </a:solidFill>
                <a:latin typeface="+mn-lt"/>
                <a:ea typeface="+mn-ea"/>
                <a:cs typeface="+mn-cs"/>
              </a:rPr>
              <a:t>REFLECT</a:t>
            </a:r>
          </a:p>
          <a:p>
            <a:r>
              <a:rPr lang="en-AU" sz="1200" b="0" i="0" u="none" strike="noStrike" kern="1200" baseline="0" dirty="0" smtClean="0">
                <a:solidFill>
                  <a:schemeClr val="tx1"/>
                </a:solidFill>
                <a:latin typeface="+mn-lt"/>
                <a:ea typeface="+mn-ea"/>
                <a:cs typeface="+mn-cs"/>
              </a:rPr>
              <a:t>1. Ask students to consider the type of driver they want to be and come up with</a:t>
            </a:r>
          </a:p>
          <a:p>
            <a:r>
              <a:rPr lang="en-AU" sz="1200" b="0" i="0" u="none" strike="noStrike" kern="1200" baseline="0" dirty="0" smtClean="0">
                <a:solidFill>
                  <a:schemeClr val="tx1"/>
                </a:solidFill>
                <a:latin typeface="+mn-lt"/>
                <a:ea typeface="+mn-ea"/>
                <a:cs typeface="+mn-cs"/>
              </a:rPr>
              <a:t>three adjectives to describe this </a:t>
            </a:r>
            <a:r>
              <a:rPr lang="en-AU" sz="1200" b="0" i="0" u="none" strike="noStrike" kern="1200" baseline="0" dirty="0" err="1" smtClean="0">
                <a:solidFill>
                  <a:schemeClr val="tx1"/>
                </a:solidFill>
                <a:latin typeface="+mn-lt"/>
                <a:ea typeface="+mn-ea"/>
                <a:cs typeface="+mn-cs"/>
              </a:rPr>
              <a:t>eg</a:t>
            </a:r>
            <a:r>
              <a:rPr lang="en-AU" sz="1200" b="0" i="0" u="none" strike="noStrike" kern="1200" baseline="0" dirty="0" smtClean="0">
                <a:solidFill>
                  <a:schemeClr val="tx1"/>
                </a:solidFill>
                <a:latin typeface="+mn-lt"/>
                <a:ea typeface="+mn-ea"/>
                <a:cs typeface="+mn-cs"/>
              </a:rPr>
              <a:t> calm, respectful, safe etc.</a:t>
            </a:r>
          </a:p>
          <a:p>
            <a:endParaRPr lang="en-AU" b="1" dirty="0" smtClean="0"/>
          </a:p>
          <a:p>
            <a:r>
              <a:rPr lang="en-AU" b="1" dirty="0" smtClean="0"/>
              <a:t>Needs circles updated</a:t>
            </a:r>
            <a:endParaRPr lang="en-AU" b="1" dirty="0"/>
          </a:p>
          <a:p>
            <a:pPr marL="0" indent="0">
              <a:buNone/>
            </a:pPr>
            <a:endParaRPr lang="en-AU" dirty="0"/>
          </a:p>
          <a:p>
            <a:pPr marL="0" indent="0">
              <a:buNone/>
            </a:pPr>
            <a:r>
              <a:rPr lang="en-AU" dirty="0"/>
              <a:t>Potential to combine Activity 2.1 with Activity 4.2 </a:t>
            </a:r>
            <a:r>
              <a:rPr lang="en-AU" i="1" dirty="0"/>
              <a:t>Sharing The Road </a:t>
            </a:r>
            <a:r>
              <a:rPr lang="en-AU" dirty="0"/>
              <a:t>page 79 [KFL Teacher Resource] and Activity sheet </a:t>
            </a:r>
            <a:r>
              <a:rPr lang="en-AU" i="1" dirty="0"/>
              <a:t>Staying Safe</a:t>
            </a:r>
            <a:r>
              <a:rPr lang="en-AU" i="0" dirty="0"/>
              <a:t> page 81 [KFL Teacher Resource] </a:t>
            </a:r>
            <a:endParaRPr lang="en-AU" dirty="0"/>
          </a:p>
          <a:p>
            <a:endParaRPr lang="en-AU" dirty="0"/>
          </a:p>
        </p:txBody>
      </p:sp>
      <p:sp>
        <p:nvSpPr>
          <p:cNvPr id="4" name="Slide Number Placeholder 3"/>
          <p:cNvSpPr>
            <a:spLocks noGrp="1"/>
          </p:cNvSpPr>
          <p:nvPr>
            <p:ph type="sldNum" sz="quarter" idx="5"/>
          </p:nvPr>
        </p:nvSpPr>
        <p:spPr/>
        <p:txBody>
          <a:bodyPr/>
          <a:lstStyle/>
          <a:p>
            <a:fld id="{7176918A-DF95-454F-947B-5270CD1F7606}" type="slidenum">
              <a:rPr lang="en-AU" smtClean="0"/>
              <a:t>6</a:t>
            </a:fld>
            <a:endParaRPr lang="en-AU"/>
          </a:p>
        </p:txBody>
      </p:sp>
    </p:spTree>
    <p:extLst>
      <p:ext uri="{BB962C8B-B14F-4D97-AF65-F5344CB8AC3E}">
        <p14:creationId xmlns:p14="http://schemas.microsoft.com/office/powerpoint/2010/main" val="383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a:t>Remind students re: shared classroom environment agreements (i.e. safe and supportive); in addition to road trauma and procedure if material presented triggers an emotional response etc. [Road Trauma Council WA available].</a:t>
            </a:r>
          </a:p>
          <a:p>
            <a:pPr marL="228600" indent="-228600">
              <a:buAutoNum type="arabicPeriod"/>
            </a:pPr>
            <a:r>
              <a:rPr lang="en-AU" dirty="0"/>
              <a:t>Mention lesson learning intention</a:t>
            </a:r>
          </a:p>
          <a:p>
            <a:pPr marL="228600" indent="-228600">
              <a:buAutoNum type="arabicPeriod"/>
            </a:pPr>
            <a:r>
              <a:rPr lang="en-AU" dirty="0"/>
              <a:t>View video* to engage students into the lesson and trigger discussion on the following slide. </a:t>
            </a:r>
          </a:p>
          <a:p>
            <a:pPr marL="685800" lvl="1" indent="-228600">
              <a:buAutoNum type="arabicPeriod"/>
            </a:pPr>
            <a:r>
              <a:rPr lang="en-AU" i="1" dirty="0"/>
              <a:t>Q. What driving responsibilities did the video highlight?</a:t>
            </a:r>
          </a:p>
          <a:p>
            <a:pPr marL="685800" lvl="1" indent="-228600">
              <a:buAutoNum type="arabicPeriod"/>
            </a:pPr>
            <a:r>
              <a:rPr lang="en-AU" i="1" dirty="0"/>
              <a:t>Q. What consequences could happen if a driver was inattentive? </a:t>
            </a:r>
          </a:p>
          <a:p>
            <a:pPr marL="685800" lvl="1" indent="-228600">
              <a:buAutoNum type="arabicPeriod"/>
            </a:pPr>
            <a:r>
              <a:rPr lang="en-AU" i="1" dirty="0"/>
              <a:t>Q. How could a driver maintain concentration and focus when driving?</a:t>
            </a:r>
          </a:p>
          <a:p>
            <a:pPr marL="457200" lvl="1" indent="0">
              <a:buNone/>
            </a:pPr>
            <a:r>
              <a:rPr lang="en-AU" b="1" i="1" dirty="0"/>
              <a:t>*Next slide = discussions on additional responsibilities that a driver and passenger have as road users. </a:t>
            </a:r>
            <a:endParaRPr lang="en-AU" b="1" dirty="0"/>
          </a:p>
          <a:p>
            <a:pPr marL="228600" indent="-228600">
              <a:buAutoNum type="arabicPeriod"/>
            </a:pPr>
            <a:endParaRPr lang="en-AU" dirty="0"/>
          </a:p>
          <a:p>
            <a:pPr marL="0" indent="0">
              <a:buNone/>
            </a:pPr>
            <a:r>
              <a:rPr lang="en-AU" dirty="0"/>
              <a:t>*Adapt video to meet classroom context/student needs. Culturally responsive videos available at ……… Take time to view video prior to lesson delivery to ensure key messaging align with lesson intent and overall outcome expectations from student engagement in lesson. </a:t>
            </a:r>
          </a:p>
        </p:txBody>
      </p:sp>
      <p:sp>
        <p:nvSpPr>
          <p:cNvPr id="4" name="Slide Number Placeholder 3"/>
          <p:cNvSpPr>
            <a:spLocks noGrp="1"/>
          </p:cNvSpPr>
          <p:nvPr>
            <p:ph type="sldNum" sz="quarter" idx="5"/>
          </p:nvPr>
        </p:nvSpPr>
        <p:spPr/>
        <p:txBody>
          <a:bodyPr/>
          <a:lstStyle/>
          <a:p>
            <a:fld id="{7176918A-DF95-454F-947B-5270CD1F7606}" type="slidenum">
              <a:rPr lang="en-AU" smtClean="0"/>
              <a:t>7</a:t>
            </a:fld>
            <a:endParaRPr lang="en-AU"/>
          </a:p>
        </p:txBody>
      </p:sp>
    </p:spTree>
    <p:extLst>
      <p:ext uri="{BB962C8B-B14F-4D97-AF65-F5344CB8AC3E}">
        <p14:creationId xmlns:p14="http://schemas.microsoft.com/office/powerpoint/2010/main" val="61261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Page 39</a:t>
            </a:r>
          </a:p>
          <a:p>
            <a:r>
              <a:rPr lang="en-AU" sz="1200" b="1" i="0" u="none" strike="noStrike" kern="1200" baseline="0" dirty="0" smtClean="0">
                <a:solidFill>
                  <a:schemeClr val="tx1"/>
                </a:solidFill>
                <a:latin typeface="+mn-lt"/>
                <a:ea typeface="+mn-ea"/>
                <a:cs typeface="+mn-cs"/>
              </a:rPr>
              <a:t>REVISE</a:t>
            </a:r>
          </a:p>
          <a:p>
            <a:r>
              <a:rPr lang="en-AU" sz="1200" b="0" i="0" u="none" strike="noStrike" kern="1200" baseline="0" dirty="0" smtClean="0">
                <a:solidFill>
                  <a:schemeClr val="tx1"/>
                </a:solidFill>
                <a:latin typeface="+mn-lt"/>
                <a:ea typeface="+mn-ea"/>
                <a:cs typeface="+mn-cs"/>
              </a:rPr>
              <a:t>1. Groups draw and label a </a:t>
            </a:r>
            <a:r>
              <a:rPr lang="en-AU" sz="1200" b="1" i="0" u="none" strike="noStrike" kern="1200" baseline="0" dirty="0" smtClean="0">
                <a:solidFill>
                  <a:schemeClr val="tx1"/>
                </a:solidFill>
                <a:latin typeface="+mn-lt"/>
                <a:ea typeface="+mn-ea"/>
                <a:cs typeface="+mn-cs"/>
              </a:rPr>
              <a:t>T chart </a:t>
            </a:r>
            <a:r>
              <a:rPr lang="en-AU" sz="1200" b="0" i="0" u="none" strike="noStrike" kern="1200" baseline="0" dirty="0" smtClean="0">
                <a:solidFill>
                  <a:schemeClr val="tx1"/>
                </a:solidFill>
                <a:latin typeface="+mn-lt"/>
                <a:ea typeface="+mn-ea"/>
                <a:cs typeface="+mn-cs"/>
              </a:rPr>
              <a:t>(page 171) on a sheet of A3 paper with the headings shown below.</a:t>
            </a:r>
          </a:p>
          <a:p>
            <a:r>
              <a:rPr lang="en-AU" sz="1200" b="0" i="0" u="none" strike="noStrike" kern="1200" baseline="0" dirty="0" smtClean="0">
                <a:solidFill>
                  <a:schemeClr val="tx1"/>
                </a:solidFill>
                <a:latin typeface="+mn-lt"/>
                <a:ea typeface="+mn-ea"/>
                <a:cs typeface="+mn-cs"/>
              </a:rPr>
              <a:t>Driver responsibilities Consequences of not being responsible</a:t>
            </a:r>
          </a:p>
          <a:p>
            <a:r>
              <a:rPr lang="en-AU" sz="1200" b="0" i="0" u="none" strike="noStrike" kern="1200" baseline="0" dirty="0" smtClean="0">
                <a:solidFill>
                  <a:schemeClr val="tx1"/>
                </a:solidFill>
                <a:latin typeface="+mn-lt"/>
                <a:ea typeface="+mn-ea"/>
                <a:cs typeface="+mn-cs"/>
              </a:rPr>
              <a:t>2. Ask students to write a list of driver responsibilities in the corresponding column of the T chart. Some examples have been provided.</a:t>
            </a:r>
            <a:endParaRPr lang="en-AU" dirty="0"/>
          </a:p>
          <a:p>
            <a:endParaRPr lang="en-AU" dirty="0"/>
          </a:p>
          <a:p>
            <a:r>
              <a:rPr lang="en-AU" dirty="0" smtClean="0"/>
              <a:t>Alternatively: Post </a:t>
            </a:r>
            <a:r>
              <a:rPr lang="en-AU" dirty="0"/>
              <a:t>it – each student place an answer on a post it and put onto white </a:t>
            </a:r>
            <a:r>
              <a:rPr lang="en-AU" dirty="0" smtClean="0"/>
              <a:t>board </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7176918A-DF95-454F-947B-5270CD1F7606}" type="slidenum">
              <a:rPr lang="en-AU" smtClean="0"/>
              <a:t>8</a:t>
            </a:fld>
            <a:endParaRPr lang="en-AU"/>
          </a:p>
        </p:txBody>
      </p:sp>
    </p:spTree>
    <p:extLst>
      <p:ext uri="{BB962C8B-B14F-4D97-AF65-F5344CB8AC3E}">
        <p14:creationId xmlns:p14="http://schemas.microsoft.com/office/powerpoint/2010/main" val="418235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758543" cy="37310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***Additional</a:t>
            </a:r>
            <a:r>
              <a:rPr lang="en-AU" b="1" baseline="0" dirty="0" smtClean="0"/>
              <a:t>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Potential </a:t>
            </a:r>
            <a:r>
              <a:rPr lang="en-AU" b="1" dirty="0"/>
              <a:t>to follow Activity 2.1 with Activity 4.2 Sharing The Road [KFL Teacher Resource] and Activity sheet </a:t>
            </a:r>
            <a:r>
              <a:rPr lang="en-AU" b="1" i="1" dirty="0"/>
              <a:t>Staying Safe</a:t>
            </a:r>
            <a:r>
              <a:rPr lang="en-AU" b="1" i="0" dirty="0"/>
              <a:t> page 81 [KFL Teacher Resource]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Potential to link a video to one of these (i.e. heavy haulage etc)</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THIS SLIDE COULD BE MOVED TO LESSON/ACTIVITY 4.2 IN KFL TEACHER RESOURCE [PAGE 79-80] – Learning intention is to recognise the importance of being a safe, tolerant and courteous road user. LINKS to LESSON 2’s learning intention around driver responsibilities.  </a:t>
            </a:r>
          </a:p>
          <a:p>
            <a:pPr marL="0" indent="0">
              <a:buNone/>
            </a:pPr>
            <a:endParaRPr lang="en-AU" dirty="0"/>
          </a:p>
          <a:p>
            <a:r>
              <a:rPr lang="en-AU" dirty="0" smtClean="0">
                <a:solidFill>
                  <a:srgbClr val="FF0000"/>
                </a:solidFill>
              </a:rPr>
              <a:t> </a:t>
            </a:r>
            <a:r>
              <a:rPr lang="en-AU" dirty="0">
                <a:solidFill>
                  <a:srgbClr val="FF0000"/>
                </a:solidFill>
              </a:rPr>
              <a:t>JIGSAW activity with focus activity sheet with reflection </a:t>
            </a:r>
            <a:r>
              <a:rPr lang="en-AU" dirty="0" smtClean="0">
                <a:solidFill>
                  <a:srgbClr val="FF0000"/>
                </a:solidFill>
              </a:rPr>
              <a:t>questions.</a:t>
            </a:r>
            <a:r>
              <a:rPr lang="en-AU" baseline="0" dirty="0" smtClean="0">
                <a:solidFill>
                  <a:srgbClr val="FF0000"/>
                </a:solidFill>
              </a:rPr>
              <a:t> </a:t>
            </a:r>
            <a:r>
              <a:rPr lang="en-AU" dirty="0" smtClean="0">
                <a:solidFill>
                  <a:srgbClr val="FF0000"/>
                </a:solidFill>
              </a:rPr>
              <a:t>This </a:t>
            </a:r>
            <a:r>
              <a:rPr lang="en-AU" dirty="0">
                <a:solidFill>
                  <a:srgbClr val="FF0000"/>
                </a:solidFill>
              </a:rPr>
              <a:t>is an additional activity not from the teacher resource. Students to use DoT Drive Safe Handbook with accompanying weblinks identified in the notes below.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hlinkClick r:id="rId3"/>
              </a:rPr>
              <a:t>1</a:t>
            </a:r>
            <a:r>
              <a:rPr lang="nn-NO" b="1" dirty="0">
                <a:hlinkClick r:id="rId3"/>
              </a:rPr>
              <a:t>. Other vehicles and buses </a:t>
            </a:r>
            <a:r>
              <a:rPr lang="nn-NO" dirty="0">
                <a:hlinkClick r:id="rId3"/>
              </a:rPr>
              <a:t>Overtaking (www.wa.gov.au)</a:t>
            </a:r>
            <a:r>
              <a:rPr lang="nn-NO"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Buses &amp; Taxis – </a:t>
            </a:r>
            <a:r>
              <a:rPr lang="en-AU" b="1" dirty="0"/>
              <a:t>DoT Drive safe book page 50 [3.16 Buses &amp; Taxis]</a:t>
            </a:r>
            <a:r>
              <a:rPr lang="en-AU" dirty="0"/>
              <a:t>; Overtaking vehicles </a:t>
            </a:r>
            <a:r>
              <a:rPr lang="en-AU" b="1" dirty="0"/>
              <a:t>DoT Drive Safe handbook PAGES 71-72 [3.16 Overtaking] </a:t>
            </a:r>
            <a:r>
              <a:rPr lang="en-AU" dirty="0">
                <a:hlinkClick r:id="rId4"/>
              </a:rPr>
              <a:t>Overtaking - Get Street-Wise (rsc.wa.gov.au)</a:t>
            </a:r>
            <a:endParaRPr lang="en-AU" b="1"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5"/>
              </a:rPr>
              <a:t>2. </a:t>
            </a:r>
            <a:r>
              <a:rPr lang="en-AU" b="1" dirty="0">
                <a:hlinkClick r:id="rId5"/>
              </a:rPr>
              <a:t>Cyclists</a:t>
            </a:r>
            <a:r>
              <a:rPr lang="en-AU" dirty="0">
                <a:hlinkClick r:id="rId5"/>
              </a:rPr>
              <a:t> Cyclists - WA Road Rules (rsc.wa.gov.au)</a:t>
            </a:r>
            <a:r>
              <a:rPr lang="en-AU" dirty="0"/>
              <a:t> &amp; </a:t>
            </a:r>
            <a:r>
              <a:rPr lang="en-AU" dirty="0">
                <a:hlinkClick r:id="rId6"/>
              </a:rPr>
              <a:t>Might Be A Mate (www.wa.gov.au)</a:t>
            </a:r>
            <a:r>
              <a:rPr lang="en-AU" dirty="0"/>
              <a:t> </a:t>
            </a:r>
            <a:r>
              <a:rPr lang="en-AU" b="1" dirty="0"/>
              <a:t>DoT Drive Safe PAGES 106 [6.1 Cyclists] &amp; PAGES 21 [1.8.3 Cyclists and motorcyclists] </a:t>
            </a:r>
            <a:r>
              <a:rPr lang="en-AU" dirty="0">
                <a:hlinkClick r:id="rId7"/>
              </a:rPr>
              <a:t>Cyclists/Share the roads - Get Street-Wise (rsc.wa.gov.au)</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hlinkClick r:id="rId6"/>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3. </a:t>
            </a:r>
            <a:r>
              <a:rPr lang="en-AU" b="1" dirty="0"/>
              <a:t>Pedestrians</a:t>
            </a:r>
            <a:r>
              <a:rPr lang="en-AU" dirty="0"/>
              <a:t> </a:t>
            </a:r>
            <a:r>
              <a:rPr lang="en-AU" dirty="0">
                <a:hlinkClick r:id="rId8"/>
              </a:rPr>
              <a:t>Pedestrians - Get Street-Wise (rsc.wa.gov.au)</a:t>
            </a:r>
            <a:r>
              <a:rPr lang="en-AU" dirty="0"/>
              <a:t> </a:t>
            </a:r>
            <a:r>
              <a:rPr lang="en-AU" b="1" dirty="0"/>
              <a:t>DoT Drive Safe PAGES 18-20 [1.8.1 Pedestrians]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9"/>
              </a:rPr>
              <a:t>4. </a:t>
            </a:r>
            <a:r>
              <a:rPr lang="en-AU" b="1" dirty="0"/>
              <a:t>Overtaking large and oversized vehicles</a:t>
            </a:r>
            <a:r>
              <a:rPr lang="en-AU" dirty="0"/>
              <a:t> </a:t>
            </a:r>
            <a:r>
              <a:rPr lang="en-AU" dirty="0">
                <a:hlinkClick r:id="rId9"/>
              </a:rPr>
              <a:t>Bigger than you (mainroads.wa.gov.au)</a:t>
            </a:r>
            <a:r>
              <a:rPr lang="en-AU" dirty="0"/>
              <a:t> </a:t>
            </a:r>
            <a:r>
              <a:rPr lang="en-AU" b="1" dirty="0"/>
              <a:t>DoT Drive Safe PAGES 72-74 [3.16 Overtaking]</a:t>
            </a:r>
            <a:endParaRPr lang="en-AU" dirty="0"/>
          </a:p>
          <a:p>
            <a:endParaRPr lang="en-AU" dirty="0"/>
          </a:p>
          <a:p>
            <a:r>
              <a:rPr lang="nn-NO" b="1" dirty="0"/>
              <a:t>5.Emergency responder/breakdown vehicles: </a:t>
            </a:r>
            <a:r>
              <a:rPr lang="nn-NO" b="0" dirty="0"/>
              <a:t>Slow down, move over </a:t>
            </a:r>
            <a:r>
              <a:rPr lang="nn-NO" dirty="0"/>
              <a:t> </a:t>
            </a:r>
            <a:r>
              <a:rPr lang="en-AU" dirty="0">
                <a:hlinkClick r:id="rId10"/>
              </a:rPr>
              <a:t>More road rules and penalties (www.wa.gov.au)</a:t>
            </a:r>
            <a:r>
              <a:rPr lang="en-AU" dirty="0"/>
              <a:t>. </a:t>
            </a:r>
            <a:r>
              <a:rPr lang="en-AU" b="1" dirty="0"/>
              <a:t>DoT Drive Safe PAGES 41-42 [3.1.2 Passing incident response vehicles] </a:t>
            </a:r>
            <a:r>
              <a:rPr lang="en-AU" dirty="0">
                <a:hlinkClick r:id="rId11"/>
              </a:rPr>
              <a:t>Emergency vehicle - Get Street-Wise (rsc.wa.gov.au)</a:t>
            </a:r>
            <a:r>
              <a:rPr lang="en-AU" dirty="0"/>
              <a:t> </a:t>
            </a:r>
            <a:endParaRPr lang="nn-NO" b="1" dirty="0"/>
          </a:p>
          <a:p>
            <a:endParaRPr lang="nn-NO" dirty="0"/>
          </a:p>
          <a:p>
            <a:r>
              <a:rPr lang="nn-NO" b="1" dirty="0"/>
              <a:t>6. </a:t>
            </a:r>
            <a:r>
              <a:rPr lang="nn-NO" b="1" dirty="0">
                <a:solidFill>
                  <a:srgbClr val="00B0F0"/>
                </a:solidFill>
              </a:rPr>
              <a:t>Roadworks – </a:t>
            </a:r>
            <a:r>
              <a:rPr lang="nn-NO" b="0" dirty="0"/>
              <a:t>Temporary speed limits; </a:t>
            </a:r>
            <a:r>
              <a:rPr lang="nn-NO" dirty="0"/>
              <a:t>Roadwork sites; temporary traffic control; signals and devices for forad works and special purposes. Updated information in </a:t>
            </a:r>
            <a:r>
              <a:rPr lang="nn-NO" b="1" dirty="0"/>
              <a:t>DoT Drive Safe handbook page 41 &amp; 53 – March/April 2022</a:t>
            </a:r>
            <a:endParaRPr lang="en-AU" b="1" dirty="0"/>
          </a:p>
        </p:txBody>
      </p:sp>
      <p:sp>
        <p:nvSpPr>
          <p:cNvPr id="4" name="Slide Number Placeholder 3"/>
          <p:cNvSpPr>
            <a:spLocks noGrp="1"/>
          </p:cNvSpPr>
          <p:nvPr>
            <p:ph type="sldNum" sz="quarter" idx="5"/>
          </p:nvPr>
        </p:nvSpPr>
        <p:spPr/>
        <p:txBody>
          <a:bodyPr/>
          <a:lstStyle/>
          <a:p>
            <a:fld id="{7176918A-DF95-454F-947B-5270CD1F7606}" type="slidenum">
              <a:rPr lang="en-AU" smtClean="0"/>
              <a:t>9</a:t>
            </a:fld>
            <a:endParaRPr lang="en-AU"/>
          </a:p>
        </p:txBody>
      </p:sp>
    </p:spTree>
    <p:extLst>
      <p:ext uri="{BB962C8B-B14F-4D97-AF65-F5344CB8AC3E}">
        <p14:creationId xmlns:p14="http://schemas.microsoft.com/office/powerpoint/2010/main" val="243282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AD43D-28DA-49DF-B2C0-42965EBA1064}" type="datetimeFigureOut">
              <a:rPr lang="en-AU" smtClean="0"/>
              <a:t>26/04/2022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84848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26/04/2022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117542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26/04/2022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557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26/04/2022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132283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26/04/2022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968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26/04/2022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158731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AD43D-28DA-49DF-B2C0-42965EBA1064}" type="datetimeFigureOut">
              <a:rPr lang="en-AU" smtClean="0"/>
              <a:t>26/04/2022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2030595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AD43D-28DA-49DF-B2C0-42965EBA1064}" type="datetimeFigureOut">
              <a:rPr lang="en-AU" smtClean="0"/>
              <a:t>26/04/2022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370220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AD43D-28DA-49DF-B2C0-42965EBA1064}" type="datetimeFigureOut">
              <a:rPr lang="en-AU" smtClean="0"/>
              <a:t>26/04/2022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1198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AD43D-28DA-49DF-B2C0-42965EBA1064}" type="datetimeFigureOut">
              <a:rPr lang="en-AU" smtClean="0"/>
              <a:t>26/04/2022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157983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AD43D-28DA-49DF-B2C0-42965EBA1064}" type="datetimeFigureOut">
              <a:rPr lang="en-AU" smtClean="0"/>
              <a:t>26/04/2022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342550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AD43D-28DA-49DF-B2C0-42965EBA1064}" type="datetimeFigureOut">
              <a:rPr lang="en-AU" smtClean="0"/>
              <a:t>26/04/2022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3225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AD43D-28DA-49DF-B2C0-42965EBA1064}" type="datetimeFigureOut">
              <a:rPr lang="en-AU" smtClean="0"/>
              <a:t>26/04/2022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223390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AD43D-28DA-49DF-B2C0-42965EBA1064}" type="datetimeFigureOut">
              <a:rPr lang="en-AU" smtClean="0"/>
              <a:t>26/04/2022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336987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AD43D-28DA-49DF-B2C0-42965EBA1064}" type="datetimeFigureOut">
              <a:rPr lang="en-AU" smtClean="0"/>
              <a:t>26/04/2022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18DA91-A8CD-4EA4-B627-5E53B57BBCD4}" type="slidenum">
              <a:rPr lang="en-AU" smtClean="0"/>
              <a:t>‹#›</a:t>
            </a:fld>
            <a:endParaRPr lang="en-AU"/>
          </a:p>
        </p:txBody>
      </p:sp>
    </p:spTree>
    <p:extLst>
      <p:ext uri="{BB962C8B-B14F-4D97-AF65-F5344CB8AC3E}">
        <p14:creationId xmlns:p14="http://schemas.microsoft.com/office/powerpoint/2010/main" val="421464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18DA91-A8CD-4EA4-B627-5E53B57BBCD4}" type="slidenum">
              <a:rPr lang="en-AU" smtClean="0"/>
              <a:t>‹#›</a:t>
            </a:fld>
            <a:endParaRPr lang="en-AU"/>
          </a:p>
        </p:txBody>
      </p:sp>
      <p:sp>
        <p:nvSpPr>
          <p:cNvPr id="5" name="Date Placeholder 4"/>
          <p:cNvSpPr>
            <a:spLocks noGrp="1"/>
          </p:cNvSpPr>
          <p:nvPr>
            <p:ph type="dt" sz="half" idx="10"/>
          </p:nvPr>
        </p:nvSpPr>
        <p:spPr/>
        <p:txBody>
          <a:bodyPr/>
          <a:lstStyle/>
          <a:p>
            <a:fld id="{D2AAD43D-28DA-49DF-B2C0-42965EBA1064}" type="datetimeFigureOut">
              <a:rPr lang="en-AU" smtClean="0"/>
              <a:t>26/04/2022</a:t>
            </a:fld>
            <a:endParaRPr lang="en-AU"/>
          </a:p>
        </p:txBody>
      </p:sp>
    </p:spTree>
    <p:extLst>
      <p:ext uri="{BB962C8B-B14F-4D97-AF65-F5344CB8AC3E}">
        <p14:creationId xmlns:p14="http://schemas.microsoft.com/office/powerpoint/2010/main" val="112296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AAD43D-28DA-49DF-B2C0-42965EBA1064}" type="datetimeFigureOut">
              <a:rPr lang="en-AU" smtClean="0"/>
              <a:t>26/04/2022</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18DA91-A8CD-4EA4-B627-5E53B57BBCD4}" type="slidenum">
              <a:rPr lang="en-AU" smtClean="0"/>
              <a:t>‹#›</a:t>
            </a:fld>
            <a:endParaRPr lang="en-AU"/>
          </a:p>
        </p:txBody>
      </p:sp>
    </p:spTree>
    <p:extLst>
      <p:ext uri="{BB962C8B-B14F-4D97-AF65-F5344CB8AC3E}">
        <p14:creationId xmlns:p14="http://schemas.microsoft.com/office/powerpoint/2010/main" val="21268745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UtKBLUxnw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1.png"/><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hyperlink" Target="https://www.transport.wa.gov.au/mediaFiles/licensing/DVS_DL_B_DriveSafeFull_o.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png"/><Relationship Id="rId9" Type="http://schemas.openxmlformats.org/officeDocument/2006/relationships/image" Target="../media/image2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BBksFbwpvVk&amp;t=35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streetwise.rsc.wa.gov.au/rules/keep-lef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ransport.wa.gov.au/licensing/roadrules-theory-test-quiz.asp" TargetMode="External"/><Relationship Id="rId7" Type="http://schemas.openxmlformats.org/officeDocument/2006/relationships/hyperlink" Target="https://www.rsc.wa.gov.au/Rules-Penalties/Browse/Emergency-Vehicles" TargetMode="External"/><Relationship Id="rId2" Type="http://schemas.openxmlformats.org/officeDocument/2006/relationships/hyperlink" Target="http://www.rtswa.org.au/" TargetMode="External"/><Relationship Id="rId1" Type="http://schemas.openxmlformats.org/officeDocument/2006/relationships/slideLayout" Target="../slideLayouts/slideLayout2.xml"/><Relationship Id="rId6" Type="http://schemas.openxmlformats.org/officeDocument/2006/relationships/hyperlink" Target="https://www.youtube.com/watch?time_continue=7&amp;v=S6Mpb6J49vc" TargetMode="External"/><Relationship Id="rId5" Type="http://schemas.openxmlformats.org/officeDocument/2006/relationships/hyperlink" Target="https://www.transport.wa.gov.au/licensing/learner-activities-and-resources.asp" TargetMode="External"/><Relationship Id="rId4" Type="http://schemas.openxmlformats.org/officeDocument/2006/relationships/hyperlink" Target="https://roadrules.rsc.wa.gov.a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ransport.wa.gov.au/licensing/proof-of-identity.asp" TargetMode="External"/><Relationship Id="rId2" Type="http://schemas.openxmlformats.org/officeDocument/2006/relationships/hyperlink" Target="https://www.transport.wa.gov.au/licensing/road-rules-theory-test-quiz.as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orthsidelogistics.com.au/" TargetMode="External"/><Relationship Id="rId2" Type="http://schemas.openxmlformats.org/officeDocument/2006/relationships/hyperlink" Target="https://keys4life.ziparchive.com.au/" TargetMode="External"/><Relationship Id="rId1" Type="http://schemas.openxmlformats.org/officeDocument/2006/relationships/slideLayout" Target="../slideLayouts/slideLayout2.xml"/><Relationship Id="rId4" Type="http://schemas.openxmlformats.org/officeDocument/2006/relationships/hyperlink" Target="http://www.sdera.wa.edu.au/programs/keys4lif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XsEJ_abouMA"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Lesson 2 Responsibilities, Behaviours and Consequences</a:t>
            </a:r>
            <a:endParaRPr lang="en-AU" dirty="0"/>
          </a:p>
        </p:txBody>
      </p:sp>
      <p:sp>
        <p:nvSpPr>
          <p:cNvPr id="3" name="Subtitle 2"/>
          <p:cNvSpPr>
            <a:spLocks noGrp="1"/>
          </p:cNvSpPr>
          <p:nvPr>
            <p:ph type="subTitle" idx="1"/>
          </p:nvPr>
        </p:nvSpPr>
        <p:spPr/>
        <p:txBody>
          <a:bodyPr/>
          <a:lstStyle/>
          <a:p>
            <a:r>
              <a:rPr lang="en-AU" dirty="0" smtClean="0"/>
              <a:t>Keys 4 Life 7</a:t>
            </a:r>
            <a:r>
              <a:rPr lang="en-AU" baseline="30000" dirty="0" smtClean="0"/>
              <a:t>th</a:t>
            </a:r>
            <a:r>
              <a:rPr lang="en-AU" dirty="0" smtClean="0"/>
              <a:t> Edition 2020 Page 31-62</a:t>
            </a:r>
            <a:endParaRPr lang="en-AU" dirty="0"/>
          </a:p>
        </p:txBody>
      </p:sp>
    </p:spTree>
    <p:extLst>
      <p:ext uri="{BB962C8B-B14F-4D97-AF65-F5344CB8AC3E}">
        <p14:creationId xmlns:p14="http://schemas.microsoft.com/office/powerpoint/2010/main" val="285589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2040-5A50-4402-AEDD-3E33108BCDDC}"/>
              </a:ext>
            </a:extLst>
          </p:cNvPr>
          <p:cNvSpPr>
            <a:spLocks noGrp="1"/>
          </p:cNvSpPr>
          <p:nvPr>
            <p:ph type="title"/>
          </p:nvPr>
        </p:nvSpPr>
        <p:spPr/>
        <p:txBody>
          <a:bodyPr/>
          <a:lstStyle/>
          <a:p>
            <a:r>
              <a:rPr lang="en-AU" dirty="0" smtClean="0">
                <a:solidFill>
                  <a:schemeClr val="tx1"/>
                </a:solidFill>
              </a:rPr>
              <a:t>Road Crashes - Consequences</a:t>
            </a:r>
            <a:endParaRPr lang="en-AU" dirty="0">
              <a:solidFill>
                <a:schemeClr val="tx1"/>
              </a:solidFill>
            </a:endParaRPr>
          </a:p>
        </p:txBody>
      </p:sp>
      <p:sp>
        <p:nvSpPr>
          <p:cNvPr id="4" name="Oval 3">
            <a:extLst>
              <a:ext uri="{FF2B5EF4-FFF2-40B4-BE49-F238E27FC236}">
                <a16:creationId xmlns:a16="http://schemas.microsoft.com/office/drawing/2014/main" id="{29FC09A1-A230-4033-A2AD-A44097D51FA1}"/>
              </a:ext>
            </a:extLst>
          </p:cNvPr>
          <p:cNvSpPr/>
          <p:nvPr/>
        </p:nvSpPr>
        <p:spPr>
          <a:xfrm>
            <a:off x="2832201" y="3260403"/>
            <a:ext cx="2291508" cy="198609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Types of consequences</a:t>
            </a:r>
          </a:p>
        </p:txBody>
      </p:sp>
      <p:sp>
        <p:nvSpPr>
          <p:cNvPr id="22" name="TextBox 21">
            <a:extLst>
              <a:ext uri="{FF2B5EF4-FFF2-40B4-BE49-F238E27FC236}">
                <a16:creationId xmlns:a16="http://schemas.microsoft.com/office/drawing/2014/main" id="{CE9C8547-7814-46C0-8339-64091861D885}"/>
              </a:ext>
            </a:extLst>
          </p:cNvPr>
          <p:cNvSpPr txBox="1"/>
          <p:nvPr/>
        </p:nvSpPr>
        <p:spPr>
          <a:xfrm>
            <a:off x="1451461" y="3475021"/>
            <a:ext cx="1542362" cy="369332"/>
          </a:xfrm>
          <a:prstGeom prst="rect">
            <a:avLst/>
          </a:prstGeom>
          <a:noFill/>
        </p:spPr>
        <p:txBody>
          <a:bodyPr wrap="square" rtlCol="0">
            <a:spAutoFit/>
          </a:bodyPr>
          <a:lstStyle/>
          <a:p>
            <a:r>
              <a:rPr lang="en-AU" dirty="0"/>
              <a:t>Social</a:t>
            </a:r>
          </a:p>
        </p:txBody>
      </p:sp>
      <p:sp>
        <p:nvSpPr>
          <p:cNvPr id="23" name="TextBox 22">
            <a:extLst>
              <a:ext uri="{FF2B5EF4-FFF2-40B4-BE49-F238E27FC236}">
                <a16:creationId xmlns:a16="http://schemas.microsoft.com/office/drawing/2014/main" id="{6D380D30-92FB-4831-8054-8F6144E42EF1}"/>
              </a:ext>
            </a:extLst>
          </p:cNvPr>
          <p:cNvSpPr txBox="1"/>
          <p:nvPr/>
        </p:nvSpPr>
        <p:spPr>
          <a:xfrm>
            <a:off x="1538026" y="5246500"/>
            <a:ext cx="1542362" cy="369332"/>
          </a:xfrm>
          <a:prstGeom prst="rect">
            <a:avLst/>
          </a:prstGeom>
          <a:noFill/>
        </p:spPr>
        <p:txBody>
          <a:bodyPr wrap="square" rtlCol="0">
            <a:spAutoFit/>
          </a:bodyPr>
          <a:lstStyle/>
          <a:p>
            <a:r>
              <a:rPr lang="en-AU" dirty="0"/>
              <a:t>Financial</a:t>
            </a:r>
          </a:p>
        </p:txBody>
      </p:sp>
      <p:sp>
        <p:nvSpPr>
          <p:cNvPr id="24" name="TextBox 23">
            <a:extLst>
              <a:ext uri="{FF2B5EF4-FFF2-40B4-BE49-F238E27FC236}">
                <a16:creationId xmlns:a16="http://schemas.microsoft.com/office/drawing/2014/main" id="{AF73CE0C-F962-4322-B10F-73EECC8F8119}"/>
              </a:ext>
            </a:extLst>
          </p:cNvPr>
          <p:cNvSpPr txBox="1"/>
          <p:nvPr/>
        </p:nvSpPr>
        <p:spPr>
          <a:xfrm>
            <a:off x="4492390" y="2625473"/>
            <a:ext cx="1542362" cy="369332"/>
          </a:xfrm>
          <a:prstGeom prst="rect">
            <a:avLst/>
          </a:prstGeom>
          <a:noFill/>
        </p:spPr>
        <p:txBody>
          <a:bodyPr wrap="square" rtlCol="0">
            <a:spAutoFit/>
          </a:bodyPr>
          <a:lstStyle/>
          <a:p>
            <a:r>
              <a:rPr lang="en-AU" dirty="0"/>
              <a:t>Legal</a:t>
            </a:r>
          </a:p>
        </p:txBody>
      </p:sp>
      <p:sp>
        <p:nvSpPr>
          <p:cNvPr id="25" name="TextBox 24">
            <a:extLst>
              <a:ext uri="{FF2B5EF4-FFF2-40B4-BE49-F238E27FC236}">
                <a16:creationId xmlns:a16="http://schemas.microsoft.com/office/drawing/2014/main" id="{2F630356-48C4-4BE3-B2CD-EADAE21BF062}"/>
              </a:ext>
            </a:extLst>
          </p:cNvPr>
          <p:cNvSpPr txBox="1"/>
          <p:nvPr/>
        </p:nvSpPr>
        <p:spPr>
          <a:xfrm>
            <a:off x="5503485" y="4226976"/>
            <a:ext cx="1542362" cy="369332"/>
          </a:xfrm>
          <a:prstGeom prst="rect">
            <a:avLst/>
          </a:prstGeom>
          <a:noFill/>
        </p:spPr>
        <p:txBody>
          <a:bodyPr wrap="square" rtlCol="0">
            <a:spAutoFit/>
          </a:bodyPr>
          <a:lstStyle/>
          <a:p>
            <a:r>
              <a:rPr lang="en-AU" dirty="0"/>
              <a:t>Emotional</a:t>
            </a:r>
          </a:p>
        </p:txBody>
      </p:sp>
      <p:sp>
        <p:nvSpPr>
          <p:cNvPr id="26" name="TextBox 25">
            <a:extLst>
              <a:ext uri="{FF2B5EF4-FFF2-40B4-BE49-F238E27FC236}">
                <a16:creationId xmlns:a16="http://schemas.microsoft.com/office/drawing/2014/main" id="{6B5490C8-24F9-407B-B733-E6760956C622}"/>
              </a:ext>
            </a:extLst>
          </p:cNvPr>
          <p:cNvSpPr txBox="1"/>
          <p:nvPr/>
        </p:nvSpPr>
        <p:spPr>
          <a:xfrm>
            <a:off x="4535670" y="5777697"/>
            <a:ext cx="1542362" cy="369332"/>
          </a:xfrm>
          <a:prstGeom prst="rect">
            <a:avLst/>
          </a:prstGeom>
          <a:noFill/>
        </p:spPr>
        <p:txBody>
          <a:bodyPr wrap="square" rtlCol="0">
            <a:spAutoFit/>
          </a:bodyPr>
          <a:lstStyle/>
          <a:p>
            <a:r>
              <a:rPr lang="en-AU" dirty="0"/>
              <a:t>Physical </a:t>
            </a:r>
          </a:p>
        </p:txBody>
      </p:sp>
      <p:sp>
        <p:nvSpPr>
          <p:cNvPr id="39" name="Oval 38">
            <a:extLst>
              <a:ext uri="{FF2B5EF4-FFF2-40B4-BE49-F238E27FC236}">
                <a16:creationId xmlns:a16="http://schemas.microsoft.com/office/drawing/2014/main" id="{3BF8387C-BD28-483D-8392-54D7FA5EB898}"/>
              </a:ext>
            </a:extLst>
          </p:cNvPr>
          <p:cNvSpPr/>
          <p:nvPr/>
        </p:nvSpPr>
        <p:spPr>
          <a:xfrm>
            <a:off x="6872786" y="4153254"/>
            <a:ext cx="2825396" cy="2464876"/>
          </a:xfrm>
          <a:prstGeom prst="ellipse">
            <a:avLst/>
          </a:prstGeom>
          <a:solidFill>
            <a:schemeClr val="accent2">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Are these consequences relevant to just the vehicle occupants (i.e. driver, passenger?</a:t>
            </a:r>
          </a:p>
        </p:txBody>
      </p:sp>
      <p:sp>
        <p:nvSpPr>
          <p:cNvPr id="40" name="Oval 39">
            <a:extLst>
              <a:ext uri="{FF2B5EF4-FFF2-40B4-BE49-F238E27FC236}">
                <a16:creationId xmlns:a16="http://schemas.microsoft.com/office/drawing/2014/main" id="{8B8563AD-125B-4DB4-91F9-2C0E04A4D6D1}"/>
              </a:ext>
            </a:extLst>
          </p:cNvPr>
          <p:cNvSpPr/>
          <p:nvPr/>
        </p:nvSpPr>
        <p:spPr>
          <a:xfrm>
            <a:off x="9288093" y="4153254"/>
            <a:ext cx="2825396" cy="2464876"/>
          </a:xfrm>
          <a:prstGeom prst="ellipse">
            <a:avLst/>
          </a:prstGeom>
          <a:solidFill>
            <a:schemeClr val="accent3">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Who else can be impacted by a crash?</a:t>
            </a:r>
          </a:p>
        </p:txBody>
      </p:sp>
      <p:sp>
        <p:nvSpPr>
          <p:cNvPr id="42" name="TextBox 41">
            <a:extLst>
              <a:ext uri="{FF2B5EF4-FFF2-40B4-BE49-F238E27FC236}">
                <a16:creationId xmlns:a16="http://schemas.microsoft.com/office/drawing/2014/main" id="{6AC4C158-6167-480B-98E8-3CEA2E6DB8C8}"/>
              </a:ext>
            </a:extLst>
          </p:cNvPr>
          <p:cNvSpPr txBox="1"/>
          <p:nvPr/>
        </p:nvSpPr>
        <p:spPr>
          <a:xfrm>
            <a:off x="677334" y="1309121"/>
            <a:ext cx="7730924"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When a road crash happens, there are subsequent consequences that occur. These can be grouped into five different types of consequences.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376" y="2485497"/>
            <a:ext cx="1028982" cy="10297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454" y="2290769"/>
            <a:ext cx="759002" cy="71097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7174" y="4294088"/>
            <a:ext cx="686806" cy="90630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6125" y="5415192"/>
            <a:ext cx="604337" cy="731837"/>
          </a:xfrm>
          <a:prstGeom prst="rect">
            <a:avLst/>
          </a:prstGeom>
        </p:spPr>
      </p:pic>
      <p:pic>
        <p:nvPicPr>
          <p:cNvPr id="9" name="Picture 8"/>
          <p:cNvPicPr>
            <a:picLocks noChangeAspect="1"/>
          </p:cNvPicPr>
          <p:nvPr/>
        </p:nvPicPr>
        <p:blipFill>
          <a:blip r:embed="rId7"/>
          <a:stretch>
            <a:fillRect/>
          </a:stretch>
        </p:blipFill>
        <p:spPr>
          <a:xfrm>
            <a:off x="5693988" y="3475021"/>
            <a:ext cx="847184" cy="851398"/>
          </a:xfrm>
          <a:prstGeom prst="rect">
            <a:avLst/>
          </a:prstGeom>
        </p:spPr>
      </p:pic>
    </p:spTree>
    <p:extLst>
      <p:ext uri="{BB962C8B-B14F-4D97-AF65-F5344CB8AC3E}">
        <p14:creationId xmlns:p14="http://schemas.microsoft.com/office/powerpoint/2010/main" val="415062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80">
                                          <p:stCondLst>
                                            <p:cond delay="0"/>
                                          </p:stCondLst>
                                        </p:cTn>
                                        <p:tgtEl>
                                          <p:spTgt spid="39"/>
                                        </p:tgtEl>
                                      </p:cBhvr>
                                    </p:animEffect>
                                    <p:anim calcmode="lin" valueType="num">
                                      <p:cBhvr>
                                        <p:cTn id="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5" dur="26">
                                          <p:stCondLst>
                                            <p:cond delay="650"/>
                                          </p:stCondLst>
                                        </p:cTn>
                                        <p:tgtEl>
                                          <p:spTgt spid="39"/>
                                        </p:tgtEl>
                                      </p:cBhvr>
                                      <p:to x="100000" y="60000"/>
                                    </p:animScale>
                                    <p:animScale>
                                      <p:cBhvr>
                                        <p:cTn id="26" dur="166" decel="50000">
                                          <p:stCondLst>
                                            <p:cond delay="676"/>
                                          </p:stCondLst>
                                        </p:cTn>
                                        <p:tgtEl>
                                          <p:spTgt spid="39"/>
                                        </p:tgtEl>
                                      </p:cBhvr>
                                      <p:to x="100000" y="100000"/>
                                    </p:animScale>
                                    <p:animScale>
                                      <p:cBhvr>
                                        <p:cTn id="27" dur="26">
                                          <p:stCondLst>
                                            <p:cond delay="1312"/>
                                          </p:stCondLst>
                                        </p:cTn>
                                        <p:tgtEl>
                                          <p:spTgt spid="39"/>
                                        </p:tgtEl>
                                      </p:cBhvr>
                                      <p:to x="100000" y="80000"/>
                                    </p:animScale>
                                    <p:animScale>
                                      <p:cBhvr>
                                        <p:cTn id="28" dur="166" decel="50000">
                                          <p:stCondLst>
                                            <p:cond delay="1338"/>
                                          </p:stCondLst>
                                        </p:cTn>
                                        <p:tgtEl>
                                          <p:spTgt spid="39"/>
                                        </p:tgtEl>
                                      </p:cBhvr>
                                      <p:to x="100000" y="100000"/>
                                    </p:animScale>
                                    <p:animScale>
                                      <p:cBhvr>
                                        <p:cTn id="29" dur="26">
                                          <p:stCondLst>
                                            <p:cond delay="1642"/>
                                          </p:stCondLst>
                                        </p:cTn>
                                        <p:tgtEl>
                                          <p:spTgt spid="39"/>
                                        </p:tgtEl>
                                      </p:cBhvr>
                                      <p:to x="100000" y="90000"/>
                                    </p:animScale>
                                    <p:animScale>
                                      <p:cBhvr>
                                        <p:cTn id="30" dur="166" decel="50000">
                                          <p:stCondLst>
                                            <p:cond delay="1668"/>
                                          </p:stCondLst>
                                        </p:cTn>
                                        <p:tgtEl>
                                          <p:spTgt spid="39"/>
                                        </p:tgtEl>
                                      </p:cBhvr>
                                      <p:to x="100000" y="100000"/>
                                    </p:animScale>
                                    <p:animScale>
                                      <p:cBhvr>
                                        <p:cTn id="31" dur="26">
                                          <p:stCondLst>
                                            <p:cond delay="1808"/>
                                          </p:stCondLst>
                                        </p:cTn>
                                        <p:tgtEl>
                                          <p:spTgt spid="39"/>
                                        </p:tgtEl>
                                      </p:cBhvr>
                                      <p:to x="100000" y="95000"/>
                                    </p:animScale>
                                    <p:animScale>
                                      <p:cBhvr>
                                        <p:cTn id="32" dur="166" decel="50000">
                                          <p:stCondLst>
                                            <p:cond delay="1834"/>
                                          </p:stCondLst>
                                        </p:cTn>
                                        <p:tgtEl>
                                          <p:spTgt spid="3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80">
                                          <p:stCondLst>
                                            <p:cond delay="0"/>
                                          </p:stCondLst>
                                        </p:cTn>
                                        <p:tgtEl>
                                          <p:spTgt spid="40"/>
                                        </p:tgtEl>
                                      </p:cBhvr>
                                    </p:animEffect>
                                    <p:anim calcmode="lin" valueType="num">
                                      <p:cBhvr>
                                        <p:cTn id="3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43" dur="26">
                                          <p:stCondLst>
                                            <p:cond delay="650"/>
                                          </p:stCondLst>
                                        </p:cTn>
                                        <p:tgtEl>
                                          <p:spTgt spid="40"/>
                                        </p:tgtEl>
                                      </p:cBhvr>
                                      <p:to x="100000" y="60000"/>
                                    </p:animScale>
                                    <p:animScale>
                                      <p:cBhvr>
                                        <p:cTn id="44" dur="166" decel="50000">
                                          <p:stCondLst>
                                            <p:cond delay="676"/>
                                          </p:stCondLst>
                                        </p:cTn>
                                        <p:tgtEl>
                                          <p:spTgt spid="40"/>
                                        </p:tgtEl>
                                      </p:cBhvr>
                                      <p:to x="100000" y="100000"/>
                                    </p:animScale>
                                    <p:animScale>
                                      <p:cBhvr>
                                        <p:cTn id="45" dur="26">
                                          <p:stCondLst>
                                            <p:cond delay="1312"/>
                                          </p:stCondLst>
                                        </p:cTn>
                                        <p:tgtEl>
                                          <p:spTgt spid="40"/>
                                        </p:tgtEl>
                                      </p:cBhvr>
                                      <p:to x="100000" y="80000"/>
                                    </p:animScale>
                                    <p:animScale>
                                      <p:cBhvr>
                                        <p:cTn id="46" dur="166" decel="50000">
                                          <p:stCondLst>
                                            <p:cond delay="1338"/>
                                          </p:stCondLst>
                                        </p:cTn>
                                        <p:tgtEl>
                                          <p:spTgt spid="40"/>
                                        </p:tgtEl>
                                      </p:cBhvr>
                                      <p:to x="100000" y="100000"/>
                                    </p:animScale>
                                    <p:animScale>
                                      <p:cBhvr>
                                        <p:cTn id="47" dur="26">
                                          <p:stCondLst>
                                            <p:cond delay="1642"/>
                                          </p:stCondLst>
                                        </p:cTn>
                                        <p:tgtEl>
                                          <p:spTgt spid="40"/>
                                        </p:tgtEl>
                                      </p:cBhvr>
                                      <p:to x="100000" y="90000"/>
                                    </p:animScale>
                                    <p:animScale>
                                      <p:cBhvr>
                                        <p:cTn id="48" dur="166" decel="50000">
                                          <p:stCondLst>
                                            <p:cond delay="1668"/>
                                          </p:stCondLst>
                                        </p:cTn>
                                        <p:tgtEl>
                                          <p:spTgt spid="40"/>
                                        </p:tgtEl>
                                      </p:cBhvr>
                                      <p:to x="100000" y="100000"/>
                                    </p:animScale>
                                    <p:animScale>
                                      <p:cBhvr>
                                        <p:cTn id="49" dur="26">
                                          <p:stCondLst>
                                            <p:cond delay="1808"/>
                                          </p:stCondLst>
                                        </p:cTn>
                                        <p:tgtEl>
                                          <p:spTgt spid="40"/>
                                        </p:tgtEl>
                                      </p:cBhvr>
                                      <p:to x="100000" y="95000"/>
                                    </p:animScale>
                                    <p:animScale>
                                      <p:cBhvr>
                                        <p:cTn id="50"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6686"/>
          </a:xfrm>
        </p:spPr>
        <p:txBody>
          <a:bodyPr/>
          <a:lstStyle/>
          <a:p>
            <a:r>
              <a:rPr lang="en-AU" dirty="0">
                <a:solidFill>
                  <a:schemeClr val="tx1"/>
                </a:solidFill>
              </a:rPr>
              <a:t>Road Crashes - Consequences</a:t>
            </a:r>
            <a:endParaRPr lang="en-AU" dirty="0"/>
          </a:p>
        </p:txBody>
      </p:sp>
      <p:pic>
        <p:nvPicPr>
          <p:cNvPr id="4" name="Content Placeholder 3"/>
          <p:cNvPicPr>
            <a:picLocks noGrp="1" noChangeAspect="1"/>
          </p:cNvPicPr>
          <p:nvPr>
            <p:ph idx="1"/>
          </p:nvPr>
        </p:nvPicPr>
        <p:blipFill>
          <a:blip r:embed="rId3"/>
          <a:stretch>
            <a:fillRect/>
          </a:stretch>
        </p:blipFill>
        <p:spPr>
          <a:xfrm>
            <a:off x="2773089" y="2160588"/>
            <a:ext cx="4405859" cy="3881437"/>
          </a:xfrm>
          <a:prstGeom prst="rect">
            <a:avLst/>
          </a:prstGeom>
        </p:spPr>
      </p:pic>
      <p:sp>
        <p:nvSpPr>
          <p:cNvPr id="6" name="Rectangle 5"/>
          <p:cNvSpPr/>
          <p:nvPr/>
        </p:nvSpPr>
        <p:spPr>
          <a:xfrm>
            <a:off x="805542" y="1271772"/>
            <a:ext cx="8468459"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When a road crash happens, there are subsequent consequences that occur. These can be grouped into </a:t>
            </a:r>
            <a:r>
              <a:rPr lang="en-AU" dirty="0" smtClean="0">
                <a:latin typeface="Arial" panose="020B0604020202020204" pitchFamily="34" charset="0"/>
                <a:cs typeface="Arial" panose="020B0604020202020204" pitchFamily="34" charset="0"/>
              </a:rPr>
              <a:t>seven </a:t>
            </a:r>
            <a:r>
              <a:rPr lang="en-AU" dirty="0">
                <a:latin typeface="Arial" panose="020B0604020202020204" pitchFamily="34" charset="0"/>
                <a:cs typeface="Arial" panose="020B0604020202020204" pitchFamily="34" charset="0"/>
              </a:rPr>
              <a:t>different types of consequences.</a:t>
            </a:r>
          </a:p>
        </p:txBody>
      </p:sp>
      <p:sp>
        <p:nvSpPr>
          <p:cNvPr id="3" name="Rectangle 2"/>
          <p:cNvSpPr/>
          <p:nvPr/>
        </p:nvSpPr>
        <p:spPr>
          <a:xfrm>
            <a:off x="595691" y="6006758"/>
            <a:ext cx="11163301" cy="769441"/>
          </a:xfrm>
          <a:prstGeom prst="rect">
            <a:avLst/>
          </a:prstGeom>
        </p:spPr>
        <p:txBody>
          <a:bodyPr wrap="square">
            <a:spAutoFit/>
          </a:bodyPr>
          <a:lstStyle/>
          <a:p>
            <a:r>
              <a:rPr lang="en-AU" sz="1100" dirty="0">
                <a:latin typeface="Calibri" panose="020F0502020204030204" pitchFamily="34" charset="0"/>
                <a:cs typeface="Calibri" panose="020F0502020204030204" pitchFamily="34" charset="0"/>
              </a:rPr>
              <a:t>Figure 26.3 Strong Spirit Strong Mind: The Seven Areas used with permission by  </a:t>
            </a:r>
          </a:p>
          <a:p>
            <a:r>
              <a:rPr lang="en-AU" sz="1100" dirty="0">
                <a:latin typeface="Calibri" panose="020F0502020204030204" pitchFamily="34" charset="0"/>
                <a:cs typeface="Calibri" panose="020F0502020204030204" pitchFamily="34" charset="0"/>
              </a:rPr>
              <a:t> </a:t>
            </a:r>
          </a:p>
          <a:p>
            <a:r>
              <a:rPr lang="en-AU" sz="1100" dirty="0">
                <a:latin typeface="Calibri" panose="020F0502020204030204" pitchFamily="34" charset="0"/>
                <a:cs typeface="Calibri" panose="020F0502020204030204" pitchFamily="34" charset="0"/>
              </a:rPr>
              <a:t>Casey, W (2014) Strong Spirit Strong Mind Model – Informing Policy and Practice in Chapter 26 in Dudgeon P, Milroy H &amp; Walker R. 2014, </a:t>
            </a:r>
            <a:r>
              <a:rPr lang="en-AU" sz="1100" i="1" dirty="0">
                <a:latin typeface="Calibri" panose="020F0502020204030204" pitchFamily="34" charset="0"/>
                <a:cs typeface="Calibri" panose="020F0502020204030204" pitchFamily="34" charset="0"/>
              </a:rPr>
              <a:t>Working Together: Aboriginal and Torres Strait Islander Mental Health and Wellbeing Principles and Practice</a:t>
            </a:r>
            <a:r>
              <a:rPr lang="en-AU" sz="1100" dirty="0">
                <a:latin typeface="Calibri" panose="020F0502020204030204" pitchFamily="34" charset="0"/>
                <a:cs typeface="Calibri" panose="020F0502020204030204" pitchFamily="34" charset="0"/>
              </a:rPr>
              <a:t>. Canberra: Australian Government Department of the Prime Minister and Cabinet, 2nd ed., pp.449-458.</a:t>
            </a:r>
          </a:p>
        </p:txBody>
      </p:sp>
    </p:spTree>
    <p:extLst>
      <p:ext uri="{BB962C8B-B14F-4D97-AF65-F5344CB8AC3E}">
        <p14:creationId xmlns:p14="http://schemas.microsoft.com/office/powerpoint/2010/main" val="2975279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AU" dirty="0">
                <a:solidFill>
                  <a:schemeClr val="tx1"/>
                </a:solidFill>
              </a:rPr>
              <a:t>Scenario</a:t>
            </a:r>
          </a:p>
        </p:txBody>
      </p:sp>
      <p:sp>
        <p:nvSpPr>
          <p:cNvPr id="3" name="Content Placeholder 2"/>
          <p:cNvSpPr>
            <a:spLocks noGrp="1"/>
          </p:cNvSpPr>
          <p:nvPr>
            <p:ph idx="1"/>
          </p:nvPr>
        </p:nvSpPr>
        <p:spPr/>
        <p:txBody>
          <a:bodyPr>
            <a:noAutofit/>
          </a:bodyPr>
          <a:lstStyle/>
          <a:p>
            <a:pPr marL="0" indent="0">
              <a:lnSpc>
                <a:spcPct val="150000"/>
              </a:lnSpc>
              <a:buNone/>
            </a:pPr>
            <a:r>
              <a:rPr lang="en-AU" sz="2400" i="1" dirty="0" smtClean="0"/>
              <a:t>You </a:t>
            </a:r>
            <a:r>
              <a:rPr lang="en-AU" sz="2400" i="1" dirty="0"/>
              <a:t>and your mates have had a few beers</a:t>
            </a:r>
            <a:r>
              <a:rPr lang="en-AU" sz="2400" i="1" dirty="0" smtClean="0"/>
              <a:t>.</a:t>
            </a:r>
            <a:r>
              <a:rPr lang="en-AU" sz="2400" i="1" dirty="0"/>
              <a:t> Everyone gets in your car to go for a ride. Out </a:t>
            </a:r>
            <a:r>
              <a:rPr lang="en-AU" sz="2400" i="1" dirty="0" smtClean="0"/>
              <a:t>on the </a:t>
            </a:r>
            <a:r>
              <a:rPr lang="en-AU" sz="2400" i="1" dirty="0"/>
              <a:t>road your mates get really loud and start </a:t>
            </a:r>
            <a:r>
              <a:rPr lang="en-AU" sz="2400" i="1" dirty="0" smtClean="0"/>
              <a:t>to shout </a:t>
            </a:r>
            <a:r>
              <a:rPr lang="en-AU" sz="2400" i="1" dirty="0"/>
              <a:t>and muck around. You try to </a:t>
            </a:r>
            <a:r>
              <a:rPr lang="en-AU" sz="2400" i="1" dirty="0" smtClean="0"/>
              <a:t>concentrate but </a:t>
            </a:r>
            <a:r>
              <a:rPr lang="en-AU" sz="2400" i="1" dirty="0"/>
              <a:t>you’ve had too much to drink. Your car </a:t>
            </a:r>
            <a:r>
              <a:rPr lang="en-AU" sz="2400" i="1" dirty="0" smtClean="0"/>
              <a:t>starts to </a:t>
            </a:r>
            <a:r>
              <a:rPr lang="en-AU" sz="2400" i="1" dirty="0"/>
              <a:t>skid on the gravel and you lose control. </a:t>
            </a:r>
            <a:r>
              <a:rPr lang="en-AU" sz="2400" i="1" dirty="0" smtClean="0"/>
              <a:t>Two of </a:t>
            </a:r>
            <a:r>
              <a:rPr lang="en-AU" sz="2400" i="1" dirty="0"/>
              <a:t>your </a:t>
            </a:r>
            <a:r>
              <a:rPr lang="en-AU" sz="2400" i="1" dirty="0" smtClean="0"/>
              <a:t> mates </a:t>
            </a:r>
            <a:r>
              <a:rPr lang="en-AU" sz="2400" i="1" dirty="0"/>
              <a:t>are killed.</a:t>
            </a:r>
            <a:endParaRPr lang="en-AU" sz="4000" dirty="0"/>
          </a:p>
        </p:txBody>
      </p:sp>
    </p:spTree>
    <p:extLst>
      <p:ext uri="{BB962C8B-B14F-4D97-AF65-F5344CB8AC3E}">
        <p14:creationId xmlns:p14="http://schemas.microsoft.com/office/powerpoint/2010/main" val="2186930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67F0-C6DD-4A1F-B48F-D92CF527F0EF}"/>
              </a:ext>
            </a:extLst>
          </p:cNvPr>
          <p:cNvSpPr>
            <a:spLocks noGrp="1"/>
          </p:cNvSpPr>
          <p:nvPr>
            <p:ph type="title"/>
          </p:nvPr>
        </p:nvSpPr>
        <p:spPr/>
        <p:txBody>
          <a:bodyPr/>
          <a:lstStyle/>
          <a:p>
            <a:r>
              <a:rPr lang="en-AU" dirty="0" smtClean="0">
                <a:solidFill>
                  <a:schemeClr val="tx1"/>
                </a:solidFill>
              </a:rPr>
              <a:t>Grouping Consequences Post Activity Discussion</a:t>
            </a:r>
            <a:endParaRPr lang="en-AU" dirty="0">
              <a:solidFill>
                <a:schemeClr val="tx1"/>
              </a:solidFill>
            </a:endParaRPr>
          </a:p>
        </p:txBody>
      </p:sp>
      <p:sp>
        <p:nvSpPr>
          <p:cNvPr id="5" name="Rectangle: Rounded Corners 4">
            <a:extLst>
              <a:ext uri="{FF2B5EF4-FFF2-40B4-BE49-F238E27FC236}">
                <a16:creationId xmlns:a16="http://schemas.microsoft.com/office/drawing/2014/main" id="{F32F4958-3D0E-4A8E-A10B-2D2B5C2895C9}"/>
              </a:ext>
            </a:extLst>
          </p:cNvPr>
          <p:cNvSpPr/>
          <p:nvPr/>
        </p:nvSpPr>
        <p:spPr>
          <a:xfrm>
            <a:off x="508000" y="1930400"/>
            <a:ext cx="3512457" cy="132080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Which consequences (i.e. physical, emotional, legal, social or financial had the most cards?</a:t>
            </a:r>
          </a:p>
        </p:txBody>
      </p:sp>
      <p:sp>
        <p:nvSpPr>
          <p:cNvPr id="6" name="Rectangle: Rounded Corners 5">
            <a:extLst>
              <a:ext uri="{FF2B5EF4-FFF2-40B4-BE49-F238E27FC236}">
                <a16:creationId xmlns:a16="http://schemas.microsoft.com/office/drawing/2014/main" id="{13E5A6D4-B017-494F-991B-8987ED2D1DA5}"/>
              </a:ext>
            </a:extLst>
          </p:cNvPr>
          <p:cNvSpPr/>
          <p:nvPr/>
        </p:nvSpPr>
        <p:spPr>
          <a:xfrm>
            <a:off x="507997" y="3501571"/>
            <a:ext cx="3512457" cy="1320800"/>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Why might opinions differ from person to person?</a:t>
            </a:r>
          </a:p>
        </p:txBody>
      </p:sp>
      <p:sp>
        <p:nvSpPr>
          <p:cNvPr id="7" name="Rectangle: Rounded Corners 6">
            <a:extLst>
              <a:ext uri="{FF2B5EF4-FFF2-40B4-BE49-F238E27FC236}">
                <a16:creationId xmlns:a16="http://schemas.microsoft.com/office/drawing/2014/main" id="{E3A118B6-2CFB-4812-943A-F180BEB80AD9}"/>
              </a:ext>
            </a:extLst>
          </p:cNvPr>
          <p:cNvSpPr/>
          <p:nvPr/>
        </p:nvSpPr>
        <p:spPr>
          <a:xfrm>
            <a:off x="507998" y="5072743"/>
            <a:ext cx="3512457" cy="1320800"/>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Which consequences of road crashes do most young people think about? Why?</a:t>
            </a:r>
          </a:p>
        </p:txBody>
      </p:sp>
      <p:sp>
        <p:nvSpPr>
          <p:cNvPr id="9" name="Rectangle: Rounded Corners 8">
            <a:extLst>
              <a:ext uri="{FF2B5EF4-FFF2-40B4-BE49-F238E27FC236}">
                <a16:creationId xmlns:a16="http://schemas.microsoft.com/office/drawing/2014/main" id="{F7ED2301-FBA7-4D6F-96F8-936280D06FD7}"/>
              </a:ext>
            </a:extLst>
          </p:cNvPr>
          <p:cNvSpPr/>
          <p:nvPr/>
        </p:nvSpPr>
        <p:spPr>
          <a:xfrm>
            <a:off x="4368487" y="3501571"/>
            <a:ext cx="3512457" cy="1320800"/>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What changes would someone need to make if they no longer had a driver’s licence or access to a vehicle?</a:t>
            </a:r>
          </a:p>
        </p:txBody>
      </p:sp>
      <p:sp>
        <p:nvSpPr>
          <p:cNvPr id="10" name="Rectangle: Rounded Corners 9">
            <a:extLst>
              <a:ext uri="{FF2B5EF4-FFF2-40B4-BE49-F238E27FC236}">
                <a16:creationId xmlns:a16="http://schemas.microsoft.com/office/drawing/2014/main" id="{9AB4AEB8-90F1-4C53-98EA-22EA507E5D71}"/>
              </a:ext>
            </a:extLst>
          </p:cNvPr>
          <p:cNvSpPr/>
          <p:nvPr/>
        </p:nvSpPr>
        <p:spPr>
          <a:xfrm>
            <a:off x="4368487" y="5072743"/>
            <a:ext cx="3512457" cy="1320800"/>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How would repaying thousands of dollars of expenses, not covered by insurance, impact someone’s life?</a:t>
            </a:r>
          </a:p>
        </p:txBody>
      </p:sp>
      <p:sp>
        <p:nvSpPr>
          <p:cNvPr id="11" name="Rectangle: Rounded Corners 10">
            <a:extLst>
              <a:ext uri="{FF2B5EF4-FFF2-40B4-BE49-F238E27FC236}">
                <a16:creationId xmlns:a16="http://schemas.microsoft.com/office/drawing/2014/main" id="{6593ADFD-F4C5-4890-8DD2-19C5B00539C2}"/>
              </a:ext>
            </a:extLst>
          </p:cNvPr>
          <p:cNvSpPr/>
          <p:nvPr/>
        </p:nvSpPr>
        <p:spPr>
          <a:xfrm>
            <a:off x="4368487" y="1930399"/>
            <a:ext cx="3512457" cy="1320800"/>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Would knowing the financial and legal consequences of a crash change the ways a young driver might use the roads? Why/Why not?</a:t>
            </a:r>
          </a:p>
        </p:txBody>
      </p:sp>
      <p:sp>
        <p:nvSpPr>
          <p:cNvPr id="12" name="Rectangle: Rounded Corners 11">
            <a:extLst>
              <a:ext uri="{FF2B5EF4-FFF2-40B4-BE49-F238E27FC236}">
                <a16:creationId xmlns:a16="http://schemas.microsoft.com/office/drawing/2014/main" id="{591B1B32-55CE-47A0-963D-4FD14A28AFE9}"/>
              </a:ext>
            </a:extLst>
          </p:cNvPr>
          <p:cNvSpPr/>
          <p:nvPr/>
        </p:nvSpPr>
        <p:spPr>
          <a:xfrm>
            <a:off x="8291558" y="2772229"/>
            <a:ext cx="3512457" cy="2554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The community wants young people to consider the consequences of poor driving decisions. </a:t>
            </a:r>
          </a:p>
          <a:p>
            <a:pPr algn="ctr"/>
            <a:endParaRPr lang="en-AU" dirty="0">
              <a:solidFill>
                <a:schemeClr val="tx1"/>
              </a:solidFill>
            </a:endParaRPr>
          </a:p>
          <a:p>
            <a:pPr algn="ctr"/>
            <a:r>
              <a:rPr lang="en-AU" dirty="0">
                <a:solidFill>
                  <a:schemeClr val="tx1"/>
                </a:solidFill>
              </a:rPr>
              <a:t>How could this be achieved?</a:t>
            </a:r>
          </a:p>
        </p:txBody>
      </p:sp>
    </p:spTree>
    <p:extLst>
      <p:ext uri="{BB962C8B-B14F-4D97-AF65-F5344CB8AC3E}">
        <p14:creationId xmlns:p14="http://schemas.microsoft.com/office/powerpoint/2010/main" val="292593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BB15-4585-45E1-879D-AFA62E813CB5}"/>
              </a:ext>
            </a:extLst>
          </p:cNvPr>
          <p:cNvSpPr>
            <a:spLocks noGrp="1"/>
          </p:cNvSpPr>
          <p:nvPr>
            <p:ph type="title"/>
          </p:nvPr>
        </p:nvSpPr>
        <p:spPr/>
        <p:txBody>
          <a:bodyPr/>
          <a:lstStyle/>
          <a:p>
            <a:r>
              <a:rPr lang="en-AU" dirty="0">
                <a:solidFill>
                  <a:schemeClr val="tx1"/>
                </a:solidFill>
              </a:rPr>
              <a:t>Impacts and </a:t>
            </a:r>
            <a:r>
              <a:rPr lang="en-AU" dirty="0" smtClean="0">
                <a:solidFill>
                  <a:schemeClr val="tx1"/>
                </a:solidFill>
              </a:rPr>
              <a:t>Consequences</a:t>
            </a:r>
            <a:endParaRPr lang="en-AU" dirty="0">
              <a:solidFill>
                <a:schemeClr val="tx1"/>
              </a:solidFill>
            </a:endParaRPr>
          </a:p>
        </p:txBody>
      </p:sp>
      <p:sp>
        <p:nvSpPr>
          <p:cNvPr id="4" name="Rectangle 3">
            <a:extLst>
              <a:ext uri="{FF2B5EF4-FFF2-40B4-BE49-F238E27FC236}">
                <a16:creationId xmlns:a16="http://schemas.microsoft.com/office/drawing/2014/main" id="{F105CAE5-3451-4132-AC31-C98793348F27}"/>
              </a:ext>
            </a:extLst>
          </p:cNvPr>
          <p:cNvSpPr/>
          <p:nvPr/>
        </p:nvSpPr>
        <p:spPr>
          <a:xfrm>
            <a:off x="478971" y="5689599"/>
            <a:ext cx="2423886" cy="10813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Least impact</a:t>
            </a:r>
          </a:p>
        </p:txBody>
      </p:sp>
      <p:sp>
        <p:nvSpPr>
          <p:cNvPr id="5" name="Rectangle 4">
            <a:extLst>
              <a:ext uri="{FF2B5EF4-FFF2-40B4-BE49-F238E27FC236}">
                <a16:creationId xmlns:a16="http://schemas.microsoft.com/office/drawing/2014/main" id="{10BBC30A-AD84-4628-BF89-CCFAD20D09CC}"/>
              </a:ext>
            </a:extLst>
          </p:cNvPr>
          <p:cNvSpPr/>
          <p:nvPr/>
        </p:nvSpPr>
        <p:spPr>
          <a:xfrm>
            <a:off x="9129485" y="5689599"/>
            <a:ext cx="2423886" cy="108131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Greatest impact</a:t>
            </a:r>
          </a:p>
        </p:txBody>
      </p:sp>
      <p:cxnSp>
        <p:nvCxnSpPr>
          <p:cNvPr id="8" name="Straight Arrow Connector 7">
            <a:extLst>
              <a:ext uri="{FF2B5EF4-FFF2-40B4-BE49-F238E27FC236}">
                <a16:creationId xmlns:a16="http://schemas.microsoft.com/office/drawing/2014/main" id="{6CBF5DD2-A756-4FE4-8E41-D43E12CC46D1}"/>
              </a:ext>
            </a:extLst>
          </p:cNvPr>
          <p:cNvCxnSpPr/>
          <p:nvPr/>
        </p:nvCxnSpPr>
        <p:spPr>
          <a:xfrm>
            <a:off x="3120571" y="6473371"/>
            <a:ext cx="57912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06492F7-2A41-4A44-9661-886808F60CE4}"/>
              </a:ext>
            </a:extLst>
          </p:cNvPr>
          <p:cNvSpPr txBox="1"/>
          <p:nvPr/>
        </p:nvSpPr>
        <p:spPr>
          <a:xfrm>
            <a:off x="677334" y="1356364"/>
            <a:ext cx="10450285" cy="1277273"/>
          </a:xfrm>
          <a:prstGeom prst="rect">
            <a:avLst/>
          </a:prstGeom>
          <a:noFill/>
        </p:spPr>
        <p:txBody>
          <a:bodyPr wrap="square" rtlCol="0">
            <a:spAutoFit/>
          </a:bodyPr>
          <a:lstStyle/>
          <a:p>
            <a:pPr algn="ctr"/>
            <a:r>
              <a:rPr lang="en-AU" sz="2400" dirty="0">
                <a:latin typeface="Arial" panose="020B0604020202020204" pitchFamily="34" charset="0"/>
                <a:cs typeface="Arial" panose="020B0604020202020204" pitchFamily="34" charset="0"/>
              </a:rPr>
              <a:t>Every driver will respond differently when responding to the consequences of their actions. </a:t>
            </a:r>
          </a:p>
          <a:p>
            <a:pPr algn="ctr"/>
            <a:endParaRPr lang="en-AU" sz="500" dirty="0">
              <a:latin typeface="Arial" panose="020B0604020202020204" pitchFamily="34" charset="0"/>
              <a:cs typeface="Arial" panose="020B0604020202020204" pitchFamily="34" charset="0"/>
            </a:endParaRPr>
          </a:p>
          <a:p>
            <a:pPr algn="ctr"/>
            <a:r>
              <a:rPr lang="en-AU" sz="2400" dirty="0">
                <a:latin typeface="Arial" panose="020B0604020202020204" pitchFamily="34" charset="0"/>
                <a:cs typeface="Arial" panose="020B0604020202020204" pitchFamily="34" charset="0"/>
              </a:rPr>
              <a:t>Some consequences can have a greater impact and some, little impact. </a:t>
            </a:r>
          </a:p>
        </p:txBody>
      </p:sp>
      <p:sp>
        <p:nvSpPr>
          <p:cNvPr id="18" name="Rectangle: Rounded Corners 17">
            <a:extLst>
              <a:ext uri="{FF2B5EF4-FFF2-40B4-BE49-F238E27FC236}">
                <a16:creationId xmlns:a16="http://schemas.microsoft.com/office/drawing/2014/main" id="{425193D6-ED82-4FE1-AA83-818518D0E6B1}"/>
              </a:ext>
            </a:extLst>
          </p:cNvPr>
          <p:cNvSpPr/>
          <p:nvPr/>
        </p:nvSpPr>
        <p:spPr>
          <a:xfrm>
            <a:off x="878114" y="2822319"/>
            <a:ext cx="9463314" cy="243257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1"/>
                </a:solidFill>
                <a:latin typeface="Arial" panose="020B0604020202020204" pitchFamily="34" charset="0"/>
                <a:cs typeface="Arial" panose="020B0604020202020204" pitchFamily="34" charset="0"/>
              </a:rPr>
              <a:t>Scenario</a:t>
            </a:r>
          </a:p>
          <a:p>
            <a:pPr algn="ctr"/>
            <a:r>
              <a:rPr lang="en-AU" sz="2400" dirty="0">
                <a:solidFill>
                  <a:schemeClr val="tx1"/>
                </a:solidFill>
                <a:latin typeface="Arial" panose="020B0604020202020204" pitchFamily="34" charset="0"/>
                <a:cs typeface="Arial" panose="020B0604020202020204" pitchFamily="34" charset="0"/>
              </a:rPr>
              <a:t>A newly licenced driver has been involved in a crash. The crash was their fault as they had been speeding and overtaking another vehicle when it wasn’t safe to do so. The crash resulted in a serious injury to the occupant of the other vehicle. The newly licenced driver did not have insurance cover. </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7709" y="5488250"/>
            <a:ext cx="686806" cy="90630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7054" y="5378375"/>
            <a:ext cx="1028982" cy="1029786"/>
          </a:xfrm>
          <a:prstGeom prst="rect">
            <a:avLst/>
          </a:prstGeom>
        </p:spPr>
      </p:pic>
      <p:pic>
        <p:nvPicPr>
          <p:cNvPr id="6" name="Picture 5"/>
          <p:cNvPicPr>
            <a:picLocks noChangeAspect="1"/>
          </p:cNvPicPr>
          <p:nvPr/>
        </p:nvPicPr>
        <p:blipFill>
          <a:blip r:embed="rId5"/>
          <a:stretch>
            <a:fillRect/>
          </a:stretch>
        </p:blipFill>
        <p:spPr>
          <a:xfrm>
            <a:off x="6496843" y="5593624"/>
            <a:ext cx="762066" cy="707197"/>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0238" y="5689599"/>
            <a:ext cx="604337" cy="731837"/>
          </a:xfrm>
          <a:prstGeom prst="rect">
            <a:avLst/>
          </a:prstGeom>
        </p:spPr>
      </p:pic>
      <p:pic>
        <p:nvPicPr>
          <p:cNvPr id="30" name="Picture 29"/>
          <p:cNvPicPr>
            <a:picLocks noChangeAspect="1"/>
          </p:cNvPicPr>
          <p:nvPr/>
        </p:nvPicPr>
        <p:blipFill>
          <a:blip r:embed="rId7"/>
          <a:stretch>
            <a:fillRect/>
          </a:stretch>
        </p:blipFill>
        <p:spPr>
          <a:xfrm>
            <a:off x="7661176" y="5499212"/>
            <a:ext cx="921173" cy="925755"/>
          </a:xfrm>
          <a:prstGeom prst="rect">
            <a:avLst/>
          </a:prstGeom>
        </p:spPr>
      </p:pic>
    </p:spTree>
    <p:extLst>
      <p:ext uri="{BB962C8B-B14F-4D97-AF65-F5344CB8AC3E}">
        <p14:creationId xmlns:p14="http://schemas.microsoft.com/office/powerpoint/2010/main" val="12247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EFB5-371E-4200-A52C-E1EB061B90A8}"/>
              </a:ext>
            </a:extLst>
          </p:cNvPr>
          <p:cNvSpPr>
            <a:spLocks noGrp="1"/>
          </p:cNvSpPr>
          <p:nvPr>
            <p:ph type="title"/>
          </p:nvPr>
        </p:nvSpPr>
        <p:spPr/>
        <p:txBody>
          <a:bodyPr/>
          <a:lstStyle/>
          <a:p>
            <a:r>
              <a:rPr lang="en-AU" dirty="0">
                <a:solidFill>
                  <a:schemeClr val="tx1"/>
                </a:solidFill>
              </a:rPr>
              <a:t>Reflection</a:t>
            </a:r>
          </a:p>
        </p:txBody>
      </p:sp>
      <p:sp>
        <p:nvSpPr>
          <p:cNvPr id="5" name="Rectangle 4">
            <a:extLst>
              <a:ext uri="{FF2B5EF4-FFF2-40B4-BE49-F238E27FC236}">
                <a16:creationId xmlns:a16="http://schemas.microsoft.com/office/drawing/2014/main" id="{7DD1F4BE-5892-40FB-82D5-5895D4CB3646}"/>
              </a:ext>
            </a:extLst>
          </p:cNvPr>
          <p:cNvSpPr/>
          <p:nvPr/>
        </p:nvSpPr>
        <p:spPr>
          <a:xfrm>
            <a:off x="856342" y="1642853"/>
            <a:ext cx="8417659" cy="2585323"/>
          </a:xfrm>
          <a:prstGeom prst="rect">
            <a:avLst/>
          </a:prstGeom>
        </p:spPr>
        <p:txBody>
          <a:bodyPr wrap="square">
            <a:spAutoFit/>
          </a:bodyPr>
          <a:lstStyle/>
          <a:p>
            <a:r>
              <a:rPr lang="en-AU" dirty="0"/>
              <a:t>Passenger pledge</a:t>
            </a:r>
          </a:p>
          <a:p>
            <a:endParaRPr lang="en-AU" dirty="0"/>
          </a:p>
          <a:p>
            <a:r>
              <a:rPr lang="en-AU" dirty="0"/>
              <a:t>I aim to be a </a:t>
            </a:r>
            <a:r>
              <a:rPr lang="en-AU" b="1" i="1" dirty="0"/>
              <a:t>passenger</a:t>
            </a:r>
            <a:r>
              <a:rPr lang="en-AU" dirty="0"/>
              <a:t> who is:</a:t>
            </a:r>
          </a:p>
          <a:p>
            <a:endParaRPr lang="en-AU" dirty="0"/>
          </a:p>
          <a:p>
            <a:r>
              <a:rPr lang="en-AU" dirty="0"/>
              <a:t>- </a:t>
            </a:r>
          </a:p>
          <a:p>
            <a:r>
              <a:rPr lang="en-AU" dirty="0"/>
              <a:t>-</a:t>
            </a:r>
          </a:p>
          <a:p>
            <a:r>
              <a:rPr lang="en-AU" dirty="0"/>
              <a:t>-</a:t>
            </a:r>
          </a:p>
          <a:p>
            <a:endParaRPr lang="en-AU" dirty="0"/>
          </a:p>
          <a:p>
            <a:r>
              <a:rPr lang="en-AU" dirty="0" err="1"/>
              <a:t>Eg</a:t>
            </a:r>
            <a:r>
              <a:rPr lang="en-AU" dirty="0"/>
              <a:t>: calm, respectful, safe etc.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329" y="4867692"/>
            <a:ext cx="2729424" cy="1686699"/>
          </a:xfrm>
          <a:prstGeom prst="rect">
            <a:avLst/>
          </a:prstGeom>
          <a:ln>
            <a:noFill/>
          </a:ln>
          <a:effectLst>
            <a:softEdge rad="112500"/>
          </a:effectLst>
        </p:spPr>
      </p:pic>
    </p:spTree>
    <p:extLst>
      <p:ext uri="{BB962C8B-B14F-4D97-AF65-F5344CB8AC3E}">
        <p14:creationId xmlns:p14="http://schemas.microsoft.com/office/powerpoint/2010/main" val="161764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06" y="461990"/>
            <a:ext cx="3300646" cy="4463889"/>
          </a:xfrm>
        </p:spPr>
        <p:txBody>
          <a:bodyPr anchor="ctr">
            <a:normAutofit/>
          </a:bodyPr>
          <a:lstStyle/>
          <a:p>
            <a:pPr algn="ctr"/>
            <a:r>
              <a:rPr lang="en-AU" sz="3300" dirty="0">
                <a:latin typeface="Arial" panose="020B0604020202020204" pitchFamily="34" charset="0"/>
                <a:cs typeface="Arial" panose="020B0604020202020204" pitchFamily="34" charset="0"/>
              </a:rPr>
              <a:t/>
            </a:r>
            <a:br>
              <a:rPr lang="en-AU" sz="3300" dirty="0">
                <a:latin typeface="Arial" panose="020B0604020202020204" pitchFamily="34" charset="0"/>
                <a:cs typeface="Arial" panose="020B0604020202020204" pitchFamily="34" charset="0"/>
              </a:rPr>
            </a:br>
            <a:r>
              <a:rPr lang="en-AU" sz="3300" dirty="0">
                <a:cs typeface="Arial" panose="020B0604020202020204" pitchFamily="34" charset="0"/>
              </a:rPr>
              <a:t>Activity 2.3</a:t>
            </a:r>
            <a:r>
              <a:rPr lang="en-AU" sz="3300" dirty="0">
                <a:latin typeface="Arial" panose="020B0604020202020204" pitchFamily="34" charset="0"/>
                <a:cs typeface="Arial" panose="020B0604020202020204" pitchFamily="34" charset="0"/>
              </a:rPr>
              <a:t/>
            </a:r>
            <a:br>
              <a:rPr lang="en-AU" sz="3300" dirty="0">
                <a:latin typeface="Arial" panose="020B0604020202020204" pitchFamily="34" charset="0"/>
                <a:cs typeface="Arial" panose="020B0604020202020204" pitchFamily="34" charset="0"/>
              </a:rPr>
            </a:br>
            <a:r>
              <a:rPr lang="en-AU" b="1" dirty="0">
                <a:cs typeface="Arial" panose="020B0604020202020204" pitchFamily="34" charset="0"/>
              </a:rPr>
              <a:t>Learning the </a:t>
            </a:r>
            <a:r>
              <a:rPr lang="en-AU" b="1" dirty="0" smtClean="0">
                <a:cs typeface="Arial" panose="020B0604020202020204" pitchFamily="34" charset="0"/>
              </a:rPr>
              <a:t>road rules</a:t>
            </a:r>
            <a:br>
              <a:rPr lang="en-AU" b="1" dirty="0" smtClean="0">
                <a:cs typeface="Arial" panose="020B0604020202020204" pitchFamily="34" charset="0"/>
              </a:rPr>
            </a:br>
            <a:r>
              <a:rPr lang="en-AU" sz="3300" dirty="0">
                <a:cs typeface="Arial" panose="020B0604020202020204" pitchFamily="34" charset="0"/>
              </a:rPr>
              <a:t>P</a:t>
            </a:r>
            <a:r>
              <a:rPr lang="en-AU" sz="3300" dirty="0" smtClean="0">
                <a:cs typeface="Arial" panose="020B0604020202020204" pitchFamily="34" charset="0"/>
              </a:rPr>
              <a:t>ages 44-61</a:t>
            </a:r>
            <a:endParaRPr lang="en-AU" b="1" dirty="0">
              <a:cs typeface="Arial" panose="020B0604020202020204" pitchFamily="34" charset="0"/>
            </a:endParaRPr>
          </a:p>
        </p:txBody>
      </p:sp>
      <p:grpSp>
        <p:nvGrpSpPr>
          <p:cNvPr id="4" name="Group 3"/>
          <p:cNvGrpSpPr/>
          <p:nvPr/>
        </p:nvGrpSpPr>
        <p:grpSpPr>
          <a:xfrm>
            <a:off x="4126583" y="1219200"/>
            <a:ext cx="6341016" cy="3496962"/>
            <a:chOff x="4126583" y="749916"/>
            <a:chExt cx="6341016" cy="3893924"/>
          </a:xfrm>
        </p:grpSpPr>
        <p:sp>
          <p:nvSpPr>
            <p:cNvPr id="5" name="Freeform 4"/>
            <p:cNvSpPr/>
            <p:nvPr/>
          </p:nvSpPr>
          <p:spPr>
            <a:xfrm>
              <a:off x="4126583" y="749916"/>
              <a:ext cx="6341016" cy="1884070"/>
            </a:xfrm>
            <a:custGeom>
              <a:avLst/>
              <a:gdLst>
                <a:gd name="connsiteX0" fmla="*/ 0 w 6341016"/>
                <a:gd name="connsiteY0" fmla="*/ 427687 h 2566072"/>
                <a:gd name="connsiteX1" fmla="*/ 427687 w 6341016"/>
                <a:gd name="connsiteY1" fmla="*/ 0 h 2566072"/>
                <a:gd name="connsiteX2" fmla="*/ 5913329 w 6341016"/>
                <a:gd name="connsiteY2" fmla="*/ 0 h 2566072"/>
                <a:gd name="connsiteX3" fmla="*/ 6341016 w 6341016"/>
                <a:gd name="connsiteY3" fmla="*/ 427687 h 2566072"/>
                <a:gd name="connsiteX4" fmla="*/ 6341016 w 6341016"/>
                <a:gd name="connsiteY4" fmla="*/ 2138385 h 2566072"/>
                <a:gd name="connsiteX5" fmla="*/ 5913329 w 6341016"/>
                <a:gd name="connsiteY5" fmla="*/ 2566072 h 2566072"/>
                <a:gd name="connsiteX6" fmla="*/ 427687 w 6341016"/>
                <a:gd name="connsiteY6" fmla="*/ 2566072 h 2566072"/>
                <a:gd name="connsiteX7" fmla="*/ 0 w 6341016"/>
                <a:gd name="connsiteY7" fmla="*/ 2138385 h 2566072"/>
                <a:gd name="connsiteX8" fmla="*/ 0 w 6341016"/>
                <a:gd name="connsiteY8" fmla="*/ 427687 h 256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1016" h="2566072">
                  <a:moveTo>
                    <a:pt x="0" y="427687"/>
                  </a:moveTo>
                  <a:cubicBezTo>
                    <a:pt x="0" y="191482"/>
                    <a:pt x="191482" y="0"/>
                    <a:pt x="427687" y="0"/>
                  </a:cubicBezTo>
                  <a:lnTo>
                    <a:pt x="5913329" y="0"/>
                  </a:lnTo>
                  <a:cubicBezTo>
                    <a:pt x="6149534" y="0"/>
                    <a:pt x="6341016" y="191482"/>
                    <a:pt x="6341016" y="427687"/>
                  </a:cubicBezTo>
                  <a:lnTo>
                    <a:pt x="6341016" y="2138385"/>
                  </a:lnTo>
                  <a:cubicBezTo>
                    <a:pt x="6341016" y="2374590"/>
                    <a:pt x="6149534" y="2566072"/>
                    <a:pt x="5913329" y="2566072"/>
                  </a:cubicBezTo>
                  <a:lnTo>
                    <a:pt x="427687" y="2566072"/>
                  </a:lnTo>
                  <a:cubicBezTo>
                    <a:pt x="191482" y="2566072"/>
                    <a:pt x="0" y="2374590"/>
                    <a:pt x="0" y="2138385"/>
                  </a:cubicBezTo>
                  <a:lnTo>
                    <a:pt x="0" y="4276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425" tIns="262425" rIns="262425" bIns="262425" numCol="1" spcCol="1270" anchor="ctr" anchorCtr="0">
              <a:noAutofit/>
            </a:bodyPr>
            <a:lstStyle/>
            <a:p>
              <a:pPr lvl="0" algn="ctr" defTabSz="1600200">
                <a:lnSpc>
                  <a:spcPct val="90000"/>
                </a:lnSpc>
                <a:spcBef>
                  <a:spcPct val="0"/>
                </a:spcBef>
                <a:spcAft>
                  <a:spcPct val="35000"/>
                </a:spcAft>
              </a:pPr>
              <a:r>
                <a:rPr lang="en-AU" sz="3600" b="1" kern="1200" dirty="0" smtClean="0"/>
                <a:t>Learning </a:t>
              </a:r>
              <a:r>
                <a:rPr lang="en-AU" sz="3600" b="1" kern="1200" dirty="0"/>
                <a:t>intention</a:t>
              </a:r>
              <a:endParaRPr lang="en-US" sz="3600" kern="1200" dirty="0"/>
            </a:p>
          </p:txBody>
        </p:sp>
        <p:sp>
          <p:nvSpPr>
            <p:cNvPr id="6" name="Freeform 5"/>
            <p:cNvSpPr/>
            <p:nvPr/>
          </p:nvSpPr>
          <p:spPr>
            <a:xfrm>
              <a:off x="4126583" y="2759769"/>
              <a:ext cx="6341016" cy="1884071"/>
            </a:xfrm>
            <a:custGeom>
              <a:avLst/>
              <a:gdLst>
                <a:gd name="connsiteX0" fmla="*/ 0 w 6341016"/>
                <a:gd name="connsiteY0" fmla="*/ 337149 h 2022855"/>
                <a:gd name="connsiteX1" fmla="*/ 337149 w 6341016"/>
                <a:gd name="connsiteY1" fmla="*/ 0 h 2022855"/>
                <a:gd name="connsiteX2" fmla="*/ 6003867 w 6341016"/>
                <a:gd name="connsiteY2" fmla="*/ 0 h 2022855"/>
                <a:gd name="connsiteX3" fmla="*/ 6341016 w 6341016"/>
                <a:gd name="connsiteY3" fmla="*/ 337149 h 2022855"/>
                <a:gd name="connsiteX4" fmla="*/ 6341016 w 6341016"/>
                <a:gd name="connsiteY4" fmla="*/ 1685706 h 2022855"/>
                <a:gd name="connsiteX5" fmla="*/ 6003867 w 6341016"/>
                <a:gd name="connsiteY5" fmla="*/ 2022855 h 2022855"/>
                <a:gd name="connsiteX6" fmla="*/ 337149 w 6341016"/>
                <a:gd name="connsiteY6" fmla="*/ 2022855 h 2022855"/>
                <a:gd name="connsiteX7" fmla="*/ 0 w 6341016"/>
                <a:gd name="connsiteY7" fmla="*/ 1685706 h 2022855"/>
                <a:gd name="connsiteX8" fmla="*/ 0 w 6341016"/>
                <a:gd name="connsiteY8" fmla="*/ 337149 h 2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1016" h="2022855">
                  <a:moveTo>
                    <a:pt x="0" y="337149"/>
                  </a:moveTo>
                  <a:cubicBezTo>
                    <a:pt x="0" y="150947"/>
                    <a:pt x="150947" y="0"/>
                    <a:pt x="337149" y="0"/>
                  </a:cubicBezTo>
                  <a:lnTo>
                    <a:pt x="6003867" y="0"/>
                  </a:lnTo>
                  <a:cubicBezTo>
                    <a:pt x="6190069" y="0"/>
                    <a:pt x="6341016" y="150947"/>
                    <a:pt x="6341016" y="337149"/>
                  </a:cubicBezTo>
                  <a:lnTo>
                    <a:pt x="6341016" y="1685706"/>
                  </a:lnTo>
                  <a:cubicBezTo>
                    <a:pt x="6341016" y="1871908"/>
                    <a:pt x="6190069" y="2022855"/>
                    <a:pt x="6003867" y="2022855"/>
                  </a:cubicBezTo>
                  <a:lnTo>
                    <a:pt x="337149" y="2022855"/>
                  </a:lnTo>
                  <a:cubicBezTo>
                    <a:pt x="150947" y="2022855"/>
                    <a:pt x="0" y="1871908"/>
                    <a:pt x="0" y="1685706"/>
                  </a:cubicBezTo>
                  <a:lnTo>
                    <a:pt x="0" y="3371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908" tIns="235908" rIns="235908" bIns="235908" numCol="1" spcCol="1270" anchor="ctr" anchorCtr="0">
              <a:noAutofit/>
            </a:bodyPr>
            <a:lstStyle/>
            <a:p>
              <a:pPr lvl="0" algn="ctr" defTabSz="1600200">
                <a:lnSpc>
                  <a:spcPct val="90000"/>
                </a:lnSpc>
                <a:spcBef>
                  <a:spcPct val="0"/>
                </a:spcBef>
                <a:spcAft>
                  <a:spcPct val="35000"/>
                </a:spcAft>
              </a:pPr>
              <a:r>
                <a:rPr lang="en-AU" sz="3600" b="1" kern="1200" dirty="0" smtClean="0"/>
                <a:t>Apply road rules to different situations </a:t>
              </a:r>
              <a:endParaRPr lang="en-US" sz="3600" b="1" kern="1200" dirty="0"/>
            </a:p>
          </p:txBody>
        </p:sp>
      </p:grpSp>
      <p:sp>
        <p:nvSpPr>
          <p:cNvPr id="7" name="TextBox 6">
            <a:extLst>
              <a:ext uri="{FF2B5EF4-FFF2-40B4-BE49-F238E27FC236}">
                <a16:creationId xmlns:a16="http://schemas.microsoft.com/office/drawing/2014/main" id="{7B2C5EBA-B1AE-41C6-8886-B2CE03954DED}"/>
              </a:ext>
            </a:extLst>
          </p:cNvPr>
          <p:cNvSpPr txBox="1"/>
          <p:nvPr/>
        </p:nvSpPr>
        <p:spPr>
          <a:xfrm>
            <a:off x="771180" y="5884840"/>
            <a:ext cx="6103344" cy="369332"/>
          </a:xfrm>
          <a:prstGeom prst="rect">
            <a:avLst/>
          </a:prstGeom>
          <a:noFill/>
        </p:spPr>
        <p:txBody>
          <a:bodyPr wrap="square">
            <a:spAutoFit/>
          </a:bodyPr>
          <a:lstStyle/>
          <a:p>
            <a:r>
              <a:rPr lang="en-AU" dirty="0" smtClean="0">
                <a:hlinkClick r:id="rId3"/>
              </a:rPr>
              <a:t>Road Safety Commission 154 Wrecking Ball 30s v3</a:t>
            </a:r>
            <a:endParaRPr lang="en-AU"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498" y="4925879"/>
            <a:ext cx="1020247" cy="821777"/>
          </a:xfrm>
          <a:prstGeom prst="rect">
            <a:avLst/>
          </a:prstGeom>
        </p:spPr>
      </p:pic>
    </p:spTree>
    <p:extLst>
      <p:ext uri="{BB962C8B-B14F-4D97-AF65-F5344CB8AC3E}">
        <p14:creationId xmlns:p14="http://schemas.microsoft.com/office/powerpoint/2010/main" val="3028150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C6EF-FB9F-4C7E-A98A-397C65E388C7}"/>
              </a:ext>
            </a:extLst>
          </p:cNvPr>
          <p:cNvSpPr>
            <a:spLocks noGrp="1"/>
          </p:cNvSpPr>
          <p:nvPr>
            <p:ph type="title"/>
          </p:nvPr>
        </p:nvSpPr>
        <p:spPr/>
        <p:txBody>
          <a:bodyPr/>
          <a:lstStyle/>
          <a:p>
            <a:r>
              <a:rPr lang="en-AU" dirty="0">
                <a:solidFill>
                  <a:schemeClr val="tx1"/>
                </a:solidFill>
              </a:rPr>
              <a:t>Cryptic </a:t>
            </a:r>
            <a:r>
              <a:rPr lang="en-AU" dirty="0" smtClean="0">
                <a:solidFill>
                  <a:schemeClr val="tx1"/>
                </a:solidFill>
              </a:rPr>
              <a:t>Signs </a:t>
            </a:r>
            <a:r>
              <a:rPr lang="en-AU" dirty="0">
                <a:solidFill>
                  <a:schemeClr val="tx1"/>
                </a:solidFill>
              </a:rPr>
              <a:t>– </a:t>
            </a:r>
            <a:r>
              <a:rPr lang="en-AU" dirty="0" smtClean="0">
                <a:solidFill>
                  <a:schemeClr val="tx1"/>
                </a:solidFill>
              </a:rPr>
              <a:t>W</a:t>
            </a:r>
            <a:r>
              <a:rPr lang="en-AU" i="1" dirty="0" smtClean="0">
                <a:solidFill>
                  <a:schemeClr val="tx1"/>
                </a:solidFill>
              </a:rPr>
              <a:t>hat </a:t>
            </a:r>
            <a:r>
              <a:rPr lang="en-AU" i="1" dirty="0">
                <a:solidFill>
                  <a:schemeClr val="tx1"/>
                </a:solidFill>
              </a:rPr>
              <a:t>am I?</a:t>
            </a:r>
            <a:endParaRPr lang="en-AU" dirty="0">
              <a:solidFill>
                <a:schemeClr val="tx1"/>
              </a:solidFill>
            </a:endParaRPr>
          </a:p>
        </p:txBody>
      </p:sp>
      <p:pic>
        <p:nvPicPr>
          <p:cNvPr id="3" name="Picture 2"/>
          <p:cNvPicPr>
            <a:picLocks noChangeAspect="1"/>
          </p:cNvPicPr>
          <p:nvPr/>
        </p:nvPicPr>
        <p:blipFill>
          <a:blip r:embed="rId3"/>
          <a:stretch>
            <a:fillRect/>
          </a:stretch>
        </p:blipFill>
        <p:spPr>
          <a:xfrm>
            <a:off x="3983804" y="1636829"/>
            <a:ext cx="2095500" cy="406186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455" y="1711665"/>
            <a:ext cx="3555206" cy="3555206"/>
          </a:xfrm>
          <a:prstGeom prst="rect">
            <a:avLst/>
          </a:prstGeom>
        </p:spPr>
      </p:pic>
      <p:pic>
        <p:nvPicPr>
          <p:cNvPr id="4" name="Picture 3"/>
          <p:cNvPicPr>
            <a:picLocks noChangeAspect="1"/>
          </p:cNvPicPr>
          <p:nvPr/>
        </p:nvPicPr>
        <p:blipFill>
          <a:blip r:embed="rId5"/>
          <a:stretch>
            <a:fillRect/>
          </a:stretch>
        </p:blipFill>
        <p:spPr>
          <a:xfrm>
            <a:off x="2854003" y="1636829"/>
            <a:ext cx="4231607" cy="4194810"/>
          </a:xfrm>
          <a:prstGeom prst="rect">
            <a:avLst/>
          </a:prstGeom>
        </p:spPr>
      </p:pic>
      <p:pic>
        <p:nvPicPr>
          <p:cNvPr id="6" name="Picture 5"/>
          <p:cNvPicPr>
            <a:picLocks noChangeAspect="1"/>
          </p:cNvPicPr>
          <p:nvPr/>
        </p:nvPicPr>
        <p:blipFill>
          <a:blip r:embed="rId6"/>
          <a:stretch>
            <a:fillRect/>
          </a:stretch>
        </p:blipFill>
        <p:spPr>
          <a:xfrm>
            <a:off x="3091251" y="1388117"/>
            <a:ext cx="3691614" cy="4692234"/>
          </a:xfrm>
          <a:prstGeom prst="rect">
            <a:avLst/>
          </a:prstGeom>
        </p:spPr>
      </p:pic>
      <p:pic>
        <p:nvPicPr>
          <p:cNvPr id="7" name="Picture 6"/>
          <p:cNvPicPr>
            <a:picLocks noChangeAspect="1"/>
          </p:cNvPicPr>
          <p:nvPr/>
        </p:nvPicPr>
        <p:blipFill>
          <a:blip r:embed="rId7"/>
          <a:stretch>
            <a:fillRect/>
          </a:stretch>
        </p:blipFill>
        <p:spPr>
          <a:xfrm>
            <a:off x="2864564" y="1445607"/>
            <a:ext cx="4724518" cy="4577254"/>
          </a:xfrm>
          <a:prstGeom prst="rect">
            <a:avLst/>
          </a:prstGeom>
        </p:spPr>
      </p:pic>
      <p:pic>
        <p:nvPicPr>
          <p:cNvPr id="8" name="Picture 7"/>
          <p:cNvPicPr>
            <a:picLocks noChangeAspect="1"/>
          </p:cNvPicPr>
          <p:nvPr/>
        </p:nvPicPr>
        <p:blipFill>
          <a:blip r:embed="rId8"/>
          <a:stretch>
            <a:fillRect/>
          </a:stretch>
        </p:blipFill>
        <p:spPr>
          <a:xfrm>
            <a:off x="3091251" y="1669642"/>
            <a:ext cx="3820182" cy="4091616"/>
          </a:xfrm>
          <a:prstGeom prst="rect">
            <a:avLst/>
          </a:prstGeom>
        </p:spPr>
      </p:pic>
      <p:pic>
        <p:nvPicPr>
          <p:cNvPr id="9" name="Picture 8"/>
          <p:cNvPicPr>
            <a:picLocks noChangeAspect="1"/>
          </p:cNvPicPr>
          <p:nvPr/>
        </p:nvPicPr>
        <p:blipFill>
          <a:blip r:embed="rId9"/>
          <a:stretch>
            <a:fillRect/>
          </a:stretch>
        </p:blipFill>
        <p:spPr>
          <a:xfrm>
            <a:off x="3199409" y="1478420"/>
            <a:ext cx="4179783" cy="3975323"/>
          </a:xfrm>
          <a:prstGeom prst="rect">
            <a:avLst/>
          </a:prstGeom>
        </p:spPr>
      </p:pic>
      <p:pic>
        <p:nvPicPr>
          <p:cNvPr id="10" name="Picture 9"/>
          <p:cNvPicPr>
            <a:picLocks noChangeAspect="1"/>
          </p:cNvPicPr>
          <p:nvPr/>
        </p:nvPicPr>
        <p:blipFill>
          <a:blip r:embed="rId10"/>
          <a:stretch>
            <a:fillRect/>
          </a:stretch>
        </p:blipFill>
        <p:spPr>
          <a:xfrm>
            <a:off x="3452257" y="1737893"/>
            <a:ext cx="3909764" cy="3960797"/>
          </a:xfrm>
          <a:prstGeom prst="rect">
            <a:avLst/>
          </a:prstGeom>
        </p:spPr>
      </p:pic>
      <p:pic>
        <p:nvPicPr>
          <p:cNvPr id="11" name="Picture 10"/>
          <p:cNvPicPr>
            <a:picLocks noChangeAspect="1"/>
          </p:cNvPicPr>
          <p:nvPr/>
        </p:nvPicPr>
        <p:blipFill>
          <a:blip r:embed="rId11"/>
          <a:stretch>
            <a:fillRect/>
          </a:stretch>
        </p:blipFill>
        <p:spPr>
          <a:xfrm>
            <a:off x="3518620" y="1943338"/>
            <a:ext cx="3688324" cy="3481941"/>
          </a:xfrm>
          <a:prstGeom prst="rect">
            <a:avLst/>
          </a:prstGeom>
        </p:spPr>
      </p:pic>
      <p:sp>
        <p:nvSpPr>
          <p:cNvPr id="12" name="TextBox 11"/>
          <p:cNvSpPr txBox="1"/>
          <p:nvPr/>
        </p:nvSpPr>
        <p:spPr>
          <a:xfrm>
            <a:off x="913112" y="6539776"/>
            <a:ext cx="8899340" cy="215444"/>
          </a:xfrm>
          <a:prstGeom prst="rect">
            <a:avLst/>
          </a:prstGeom>
          <a:noFill/>
        </p:spPr>
        <p:txBody>
          <a:bodyPr wrap="square" rtlCol="0">
            <a:spAutoFit/>
          </a:bodyPr>
          <a:lstStyle/>
          <a:p>
            <a:r>
              <a:rPr lang="en-AU" sz="800" dirty="0">
                <a:latin typeface="Calibri" panose="020F0502020204030204" pitchFamily="34" charset="0"/>
                <a:cs typeface="Calibri" panose="020F0502020204030204" pitchFamily="34" charset="0"/>
              </a:rPr>
              <a:t>Department of </a:t>
            </a:r>
            <a:r>
              <a:rPr lang="en-AU" sz="800" dirty="0" smtClean="0">
                <a:latin typeface="Calibri" panose="020F0502020204030204" pitchFamily="34" charset="0"/>
                <a:cs typeface="Calibri" panose="020F0502020204030204" pitchFamily="34" charset="0"/>
              </a:rPr>
              <a:t>Transport: Drive Safe: </a:t>
            </a:r>
            <a:r>
              <a:rPr lang="en-AU" sz="800" u="sng" dirty="0" smtClean="0">
                <a:latin typeface="Calibri" panose="020F0502020204030204" pitchFamily="34" charset="0"/>
                <a:cs typeface="Calibri" panose="020F0502020204030204" pitchFamily="34" charset="0"/>
                <a:hlinkClick r:id="rId12"/>
              </a:rPr>
              <a:t>https</a:t>
            </a:r>
            <a:r>
              <a:rPr lang="en-AU" sz="800" u="sng" dirty="0">
                <a:latin typeface="Calibri" panose="020F0502020204030204" pitchFamily="34" charset="0"/>
                <a:cs typeface="Calibri" panose="020F0502020204030204" pitchFamily="34" charset="0"/>
                <a:hlinkClick r:id="rId12"/>
              </a:rPr>
              <a:t>://www.transport.wa.gov.au/mediaFiles/licensing/DVS_DL_B_DriveSafeFull_o.pdf</a:t>
            </a:r>
            <a:endParaRPr lang="en-AU" sz="800" dirty="0">
              <a:latin typeface="Calibri" panose="020F0502020204030204" pitchFamily="34" charset="0"/>
              <a:cs typeface="Calibri" panose="020F0502020204030204" pitchFamily="34" charset="0"/>
            </a:endParaRP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42048" y="1614155"/>
            <a:ext cx="3256474" cy="4588669"/>
          </a:xfrm>
          <a:prstGeom prst="rect">
            <a:avLst/>
          </a:prstGeom>
        </p:spPr>
      </p:pic>
    </p:spTree>
    <p:extLst>
      <p:ext uri="{BB962C8B-B14F-4D97-AF65-F5344CB8AC3E}">
        <p14:creationId xmlns:p14="http://schemas.microsoft.com/office/powerpoint/2010/main" val="44696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7AB480D-5C04-4A5E-B695-48FC7F70AAED}"/>
              </a:ext>
            </a:extLst>
          </p:cNvPr>
          <p:cNvSpPr/>
          <p:nvPr/>
        </p:nvSpPr>
        <p:spPr>
          <a:xfrm>
            <a:off x="3703967" y="1823454"/>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smtClean="0">
                <a:solidFill>
                  <a:schemeClr val="tx1"/>
                </a:solidFill>
              </a:rPr>
              <a:t>3.10.3 </a:t>
            </a:r>
            <a:r>
              <a:rPr lang="en-AU" b="1" dirty="0">
                <a:solidFill>
                  <a:schemeClr val="tx1"/>
                </a:solidFill>
              </a:rPr>
              <a:t>Pelican signals </a:t>
            </a:r>
            <a:endParaRPr lang="en-AU" dirty="0">
              <a:solidFill>
                <a:schemeClr val="tx1"/>
              </a:solidFill>
            </a:endParaRPr>
          </a:p>
          <a:p>
            <a:r>
              <a:rPr lang="en-AU" dirty="0">
                <a:solidFill>
                  <a:schemeClr val="tx1"/>
                </a:solidFill>
              </a:rPr>
              <a:t>A pelican crossing works like normal traffic control signals, except that it h</a:t>
            </a:r>
          </a:p>
          <a:p>
            <a:r>
              <a:rPr lang="en-AU" dirty="0">
                <a:solidFill>
                  <a:schemeClr val="tx1"/>
                </a:solidFill>
              </a:rPr>
              <a:t>as </a:t>
            </a:r>
          </a:p>
          <a:p>
            <a:r>
              <a:rPr lang="en-AU" dirty="0">
                <a:solidFill>
                  <a:schemeClr val="tx1"/>
                </a:solidFill>
              </a:rPr>
              <a:t>an extra phase –a flashing yellow light. </a:t>
            </a:r>
            <a:endParaRPr lang="en-AU" dirty="0" smtClean="0">
              <a:solidFill>
                <a:schemeClr val="tx1"/>
              </a:solidFill>
            </a:endParaRPr>
          </a:p>
          <a:p>
            <a:r>
              <a:rPr lang="en-AU" dirty="0" smtClean="0">
                <a:solidFill>
                  <a:schemeClr val="tx1"/>
                </a:solidFill>
              </a:rPr>
              <a:t>Page 60</a:t>
            </a:r>
            <a:endParaRPr lang="en-AU" dirty="0">
              <a:solidFill>
                <a:schemeClr val="tx1"/>
              </a:solidFill>
            </a:endParaRPr>
          </a:p>
        </p:txBody>
      </p:sp>
      <p:sp>
        <p:nvSpPr>
          <p:cNvPr id="15" name="Rectangle: Rounded Corners 14">
            <a:extLst>
              <a:ext uri="{FF2B5EF4-FFF2-40B4-BE49-F238E27FC236}">
                <a16:creationId xmlns:a16="http://schemas.microsoft.com/office/drawing/2014/main" id="{3D5E8319-C6A7-4809-A9A5-22325A5A7C17}"/>
              </a:ext>
            </a:extLst>
          </p:cNvPr>
          <p:cNvSpPr/>
          <p:nvPr/>
        </p:nvSpPr>
        <p:spPr>
          <a:xfrm>
            <a:off x="3702927" y="1823454"/>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smtClean="0">
                <a:solidFill>
                  <a:schemeClr val="tx1"/>
                </a:solidFill>
              </a:rPr>
              <a:t>0.00 </a:t>
            </a:r>
            <a:r>
              <a:rPr lang="en-AU" b="1" dirty="0">
                <a:solidFill>
                  <a:schemeClr val="tx1"/>
                </a:solidFill>
              </a:rPr>
              <a:t>per cent BAC </a:t>
            </a:r>
            <a:r>
              <a:rPr lang="en-AU" dirty="0">
                <a:solidFill>
                  <a:schemeClr val="tx1"/>
                </a:solidFill>
              </a:rPr>
              <a:t>You must not drink any alcoholic drinks at all if you intend to drive. </a:t>
            </a:r>
            <a:endParaRPr lang="en-AU" dirty="0" smtClean="0">
              <a:solidFill>
                <a:schemeClr val="tx1"/>
              </a:solidFill>
            </a:endParaRPr>
          </a:p>
          <a:p>
            <a:r>
              <a:rPr lang="en-AU" dirty="0" smtClean="0">
                <a:solidFill>
                  <a:schemeClr val="tx1"/>
                </a:solidFill>
              </a:rPr>
              <a:t>Page 7</a:t>
            </a:r>
            <a:endParaRPr lang="en-AU" dirty="0">
              <a:solidFill>
                <a:schemeClr val="tx1"/>
              </a:solidFill>
            </a:endParaRPr>
          </a:p>
        </p:txBody>
      </p:sp>
      <p:sp>
        <p:nvSpPr>
          <p:cNvPr id="16" name="Rectangle: Rounded Corners 15">
            <a:extLst>
              <a:ext uri="{FF2B5EF4-FFF2-40B4-BE49-F238E27FC236}">
                <a16:creationId xmlns:a16="http://schemas.microsoft.com/office/drawing/2014/main" id="{D3A153DB-C8DF-4A97-A2AE-B5F3755695F2}"/>
              </a:ext>
            </a:extLst>
          </p:cNvPr>
          <p:cNvSpPr/>
          <p:nvPr/>
        </p:nvSpPr>
        <p:spPr>
          <a:xfrm>
            <a:off x="3701887" y="1805274"/>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The </a:t>
            </a:r>
            <a:r>
              <a:rPr lang="en-AU" dirty="0">
                <a:solidFill>
                  <a:schemeClr val="tx1"/>
                </a:solidFill>
              </a:rPr>
              <a:t>time it takes to stop a car depends on: </a:t>
            </a:r>
            <a:endParaRPr lang="en-AU" dirty="0" smtClean="0">
              <a:solidFill>
                <a:schemeClr val="tx1"/>
              </a:solidFill>
            </a:endParaRPr>
          </a:p>
          <a:p>
            <a:pPr marL="285750" indent="-285750">
              <a:buFont typeface="Arial" panose="020B0604020202020204" pitchFamily="34" charset="0"/>
              <a:buChar char="•"/>
            </a:pPr>
            <a:r>
              <a:rPr lang="en-AU" dirty="0" smtClean="0">
                <a:solidFill>
                  <a:schemeClr val="tx1"/>
                </a:solidFill>
              </a:rPr>
              <a:t>reaction distance and</a:t>
            </a:r>
          </a:p>
          <a:p>
            <a:pPr marL="285750" indent="-285750">
              <a:buFont typeface="Arial" panose="020B0604020202020204" pitchFamily="34" charset="0"/>
              <a:buChar char="•"/>
            </a:pPr>
            <a:r>
              <a:rPr lang="en-AU" dirty="0" smtClean="0">
                <a:solidFill>
                  <a:schemeClr val="tx1"/>
                </a:solidFill>
              </a:rPr>
              <a:t>Braking distance</a:t>
            </a:r>
          </a:p>
          <a:p>
            <a:r>
              <a:rPr lang="en-AU" dirty="0" smtClean="0">
                <a:solidFill>
                  <a:schemeClr val="tx1"/>
                </a:solidFill>
              </a:rPr>
              <a:t>Page 44 </a:t>
            </a:r>
            <a:endParaRPr lang="en-AU" dirty="0">
              <a:solidFill>
                <a:schemeClr val="tx1"/>
              </a:solidFill>
            </a:endParaRPr>
          </a:p>
        </p:txBody>
      </p:sp>
      <p:sp>
        <p:nvSpPr>
          <p:cNvPr id="17" name="Rectangle: Rounded Corners 16">
            <a:extLst>
              <a:ext uri="{FF2B5EF4-FFF2-40B4-BE49-F238E27FC236}">
                <a16:creationId xmlns:a16="http://schemas.microsoft.com/office/drawing/2014/main" id="{9C79E780-96FB-4D12-820A-E072C474E0A1}"/>
              </a:ext>
            </a:extLst>
          </p:cNvPr>
          <p:cNvSpPr/>
          <p:nvPr/>
        </p:nvSpPr>
        <p:spPr>
          <a:xfrm>
            <a:off x="3707840" y="1779947"/>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smtClean="0">
                <a:solidFill>
                  <a:schemeClr val="tx1"/>
                </a:solidFill>
              </a:rPr>
              <a:t>for </a:t>
            </a:r>
            <a:r>
              <a:rPr lang="en-AU" b="1" dirty="0">
                <a:solidFill>
                  <a:schemeClr val="tx1"/>
                </a:solidFill>
              </a:rPr>
              <a:t>a car (C class) licence </a:t>
            </a:r>
            <a:endParaRPr lang="en-AU" b="1" dirty="0" smtClean="0">
              <a:solidFill>
                <a:schemeClr val="tx1"/>
              </a:solidFill>
            </a:endParaRPr>
          </a:p>
          <a:p>
            <a:r>
              <a:rPr lang="en-AU" b="1" dirty="0" smtClean="0">
                <a:solidFill>
                  <a:schemeClr val="tx1"/>
                </a:solidFill>
              </a:rPr>
              <a:t>Page 29</a:t>
            </a:r>
            <a:endParaRPr lang="en-AU" dirty="0">
              <a:solidFill>
                <a:schemeClr val="tx1"/>
              </a:solidFill>
            </a:endParaRPr>
          </a:p>
        </p:txBody>
      </p:sp>
      <p:sp>
        <p:nvSpPr>
          <p:cNvPr id="18" name="Rectangle: Rounded Corners 17">
            <a:extLst>
              <a:ext uri="{FF2B5EF4-FFF2-40B4-BE49-F238E27FC236}">
                <a16:creationId xmlns:a16="http://schemas.microsoft.com/office/drawing/2014/main" id="{EA8FD408-4DBD-4CDF-B4C6-FC9F3439632C}"/>
              </a:ext>
            </a:extLst>
          </p:cNvPr>
          <p:cNvSpPr/>
          <p:nvPr/>
        </p:nvSpPr>
        <p:spPr>
          <a:xfrm>
            <a:off x="3720894" y="1773086"/>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Pre Driver Checks:</a:t>
            </a:r>
          </a:p>
          <a:p>
            <a:pPr algn="ctr"/>
            <a:r>
              <a:rPr lang="en-AU" b="1" dirty="0" smtClean="0">
                <a:solidFill>
                  <a:schemeClr val="tx1"/>
                </a:solidFill>
              </a:rPr>
              <a:t>Tyres</a:t>
            </a:r>
          </a:p>
          <a:p>
            <a:pPr algn="ctr"/>
            <a:r>
              <a:rPr lang="en-AU" b="1" dirty="0" smtClean="0">
                <a:solidFill>
                  <a:schemeClr val="tx1"/>
                </a:solidFill>
              </a:rPr>
              <a:t>Brakes</a:t>
            </a:r>
          </a:p>
          <a:p>
            <a:pPr algn="ctr"/>
            <a:r>
              <a:rPr lang="en-AU" b="1" dirty="0" smtClean="0">
                <a:solidFill>
                  <a:schemeClr val="tx1"/>
                </a:solidFill>
              </a:rPr>
              <a:t>Steering</a:t>
            </a:r>
          </a:p>
          <a:p>
            <a:pPr algn="ctr"/>
            <a:r>
              <a:rPr lang="en-AU" b="1" dirty="0" smtClean="0">
                <a:solidFill>
                  <a:schemeClr val="tx1"/>
                </a:solidFill>
              </a:rPr>
              <a:t>Lights</a:t>
            </a:r>
          </a:p>
          <a:p>
            <a:pPr algn="ctr"/>
            <a:r>
              <a:rPr lang="en-AU" b="1" dirty="0" smtClean="0">
                <a:solidFill>
                  <a:schemeClr val="tx1"/>
                </a:solidFill>
              </a:rPr>
              <a:t>Horn</a:t>
            </a:r>
          </a:p>
          <a:p>
            <a:pPr algn="ctr"/>
            <a:r>
              <a:rPr lang="en-AU" b="1" dirty="0" smtClean="0">
                <a:solidFill>
                  <a:schemeClr val="tx1"/>
                </a:solidFill>
              </a:rPr>
              <a:t>Windscreen &amp; wipers</a:t>
            </a:r>
          </a:p>
          <a:p>
            <a:pPr algn="ctr"/>
            <a:r>
              <a:rPr lang="en-AU" b="1" dirty="0" smtClean="0">
                <a:solidFill>
                  <a:schemeClr val="tx1"/>
                </a:solidFill>
              </a:rPr>
              <a:t>Mirrors</a:t>
            </a:r>
          </a:p>
          <a:p>
            <a:pPr algn="ctr"/>
            <a:r>
              <a:rPr lang="en-AU" b="1" dirty="0" smtClean="0">
                <a:solidFill>
                  <a:schemeClr val="tx1"/>
                </a:solidFill>
              </a:rPr>
              <a:t>Page 26</a:t>
            </a:r>
            <a:endParaRPr lang="en-AU" b="1" dirty="0">
              <a:solidFill>
                <a:schemeClr val="tx1"/>
              </a:solidFill>
            </a:endParaRPr>
          </a:p>
        </p:txBody>
      </p:sp>
      <p:sp>
        <p:nvSpPr>
          <p:cNvPr id="19" name="Rectangle: Rounded Corners 18">
            <a:extLst>
              <a:ext uri="{FF2B5EF4-FFF2-40B4-BE49-F238E27FC236}">
                <a16:creationId xmlns:a16="http://schemas.microsoft.com/office/drawing/2014/main" id="{3E047A21-1941-4ACE-B748-4EEE30716FDF}"/>
              </a:ext>
            </a:extLst>
          </p:cNvPr>
          <p:cNvSpPr/>
          <p:nvPr/>
        </p:nvSpPr>
        <p:spPr>
          <a:xfrm>
            <a:off x="3699807" y="1787094"/>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smtClean="0">
                <a:solidFill>
                  <a:schemeClr val="tx1"/>
                </a:solidFill>
              </a:rPr>
              <a:t>The </a:t>
            </a:r>
            <a:r>
              <a:rPr lang="en-AU" b="1" dirty="0">
                <a:solidFill>
                  <a:schemeClr val="tx1"/>
                </a:solidFill>
              </a:rPr>
              <a:t>distance that you can see ahead and to the side is severely reduced after dark. </a:t>
            </a:r>
            <a:endParaRPr lang="en-AU" b="1" dirty="0" smtClean="0">
              <a:solidFill>
                <a:schemeClr val="tx1"/>
              </a:solidFill>
            </a:endParaRPr>
          </a:p>
          <a:p>
            <a:r>
              <a:rPr lang="en-AU" b="1" dirty="0" smtClean="0">
                <a:solidFill>
                  <a:schemeClr val="tx1"/>
                </a:solidFill>
              </a:rPr>
              <a:t>Page 45</a:t>
            </a:r>
            <a:endParaRPr lang="en-AU" dirty="0">
              <a:solidFill>
                <a:schemeClr val="tx1"/>
              </a:solidFill>
            </a:endParaRPr>
          </a:p>
        </p:txBody>
      </p:sp>
      <p:sp>
        <p:nvSpPr>
          <p:cNvPr id="20" name="Rectangle: Rounded Corners 19">
            <a:extLst>
              <a:ext uri="{FF2B5EF4-FFF2-40B4-BE49-F238E27FC236}">
                <a16:creationId xmlns:a16="http://schemas.microsoft.com/office/drawing/2014/main" id="{38C5E14B-7C5C-4008-880A-B8FBFD91B495}"/>
              </a:ext>
            </a:extLst>
          </p:cNvPr>
          <p:cNvSpPr/>
          <p:nvPr/>
        </p:nvSpPr>
        <p:spPr>
          <a:xfrm>
            <a:off x="3714367" y="1808819"/>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a:p>
            <a:r>
              <a:rPr lang="en-AU" b="1" dirty="0">
                <a:solidFill>
                  <a:schemeClr val="tx1"/>
                </a:solidFill>
              </a:rPr>
              <a:t>Step 5 – Practical driving assessment (PDA) </a:t>
            </a:r>
            <a:endParaRPr lang="en-AU" b="1" dirty="0" smtClean="0">
              <a:solidFill>
                <a:schemeClr val="tx1"/>
              </a:solidFill>
            </a:endParaRPr>
          </a:p>
          <a:p>
            <a:r>
              <a:rPr lang="en-AU" b="1" dirty="0" smtClean="0">
                <a:solidFill>
                  <a:schemeClr val="tx1"/>
                </a:solidFill>
              </a:rPr>
              <a:t>Page 32</a:t>
            </a:r>
            <a:endParaRPr lang="en-AU" dirty="0">
              <a:solidFill>
                <a:schemeClr val="tx1"/>
              </a:solidFill>
            </a:endParaRPr>
          </a:p>
        </p:txBody>
      </p:sp>
      <p:sp>
        <p:nvSpPr>
          <p:cNvPr id="21" name="Rectangle: Rounded Corners 20">
            <a:extLst>
              <a:ext uri="{FF2B5EF4-FFF2-40B4-BE49-F238E27FC236}">
                <a16:creationId xmlns:a16="http://schemas.microsoft.com/office/drawing/2014/main" id="{BC445959-F9DA-4898-A744-70AA05AE0449}"/>
              </a:ext>
            </a:extLst>
          </p:cNvPr>
          <p:cNvSpPr/>
          <p:nvPr/>
        </p:nvSpPr>
        <p:spPr>
          <a:xfrm>
            <a:off x="3701887" y="1805274"/>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In </a:t>
            </a:r>
            <a:r>
              <a:rPr lang="en-AU" dirty="0">
                <a:solidFill>
                  <a:schemeClr val="tx1"/>
                </a:solidFill>
              </a:rPr>
              <a:t>a ‘built-up’ area, the ‘default’ speed limit is 50 km/h unless a sign shows a different speed. </a:t>
            </a:r>
            <a:endParaRPr lang="en-AU" dirty="0" smtClean="0">
              <a:solidFill>
                <a:schemeClr val="tx1"/>
              </a:solidFill>
            </a:endParaRPr>
          </a:p>
          <a:p>
            <a:r>
              <a:rPr lang="en-AU" dirty="0" smtClean="0">
                <a:solidFill>
                  <a:schemeClr val="tx1"/>
                </a:solidFill>
              </a:rPr>
              <a:t>Page 40</a:t>
            </a:r>
            <a:endParaRPr lang="en-AU" dirty="0">
              <a:solidFill>
                <a:schemeClr val="tx1"/>
              </a:solidFill>
            </a:endParaRPr>
          </a:p>
        </p:txBody>
      </p:sp>
      <p:sp>
        <p:nvSpPr>
          <p:cNvPr id="22" name="Rectangle: Rounded Corners 21">
            <a:extLst>
              <a:ext uri="{FF2B5EF4-FFF2-40B4-BE49-F238E27FC236}">
                <a16:creationId xmlns:a16="http://schemas.microsoft.com/office/drawing/2014/main" id="{7EDFB05C-CF42-43F7-B6D8-65D5AF924B9B}"/>
              </a:ext>
            </a:extLst>
          </p:cNvPr>
          <p:cNvSpPr/>
          <p:nvPr/>
        </p:nvSpPr>
        <p:spPr>
          <a:xfrm>
            <a:off x="3733948" y="1830776"/>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solidFill>
                <a:schemeClr val="tx1"/>
              </a:solidFill>
            </a:endParaRPr>
          </a:p>
          <a:p>
            <a:r>
              <a:rPr lang="en-AU" dirty="0">
                <a:solidFill>
                  <a:schemeClr val="tx1"/>
                </a:solidFill>
              </a:rPr>
              <a:t>A controlled intersection is an intersection that has: </a:t>
            </a:r>
            <a:endParaRPr lang="en-AU" dirty="0" smtClean="0">
              <a:solidFill>
                <a:schemeClr val="tx1"/>
              </a:solidFill>
            </a:endParaRPr>
          </a:p>
          <a:p>
            <a:pPr marL="285750" indent="-285750">
              <a:buFont typeface="Arial" panose="020B0604020202020204" pitchFamily="34" charset="0"/>
              <a:buChar char="•"/>
            </a:pPr>
            <a:r>
              <a:rPr lang="en-AU" dirty="0" smtClean="0">
                <a:solidFill>
                  <a:schemeClr val="tx1"/>
                </a:solidFill>
              </a:rPr>
              <a:t>traffic </a:t>
            </a:r>
            <a:r>
              <a:rPr lang="en-AU" dirty="0">
                <a:solidFill>
                  <a:schemeClr val="tx1"/>
                </a:solidFill>
              </a:rPr>
              <a:t>control signals; </a:t>
            </a:r>
            <a:endParaRPr lang="en-AU" dirty="0" smtClean="0">
              <a:solidFill>
                <a:schemeClr val="tx1"/>
              </a:solidFill>
            </a:endParaRPr>
          </a:p>
          <a:p>
            <a:pPr marL="285750" indent="-285750">
              <a:buFont typeface="Arial" panose="020B0604020202020204" pitchFamily="34" charset="0"/>
              <a:buChar char="•"/>
            </a:pPr>
            <a:r>
              <a:rPr lang="en-AU" dirty="0" smtClean="0">
                <a:solidFill>
                  <a:schemeClr val="tx1"/>
                </a:solidFill>
              </a:rPr>
              <a:t>a </a:t>
            </a:r>
            <a:r>
              <a:rPr lang="en-AU" dirty="0">
                <a:solidFill>
                  <a:schemeClr val="tx1"/>
                </a:solidFill>
              </a:rPr>
              <a:t>‘STOP’ or ‘GIVE WAY’ sign; </a:t>
            </a:r>
            <a:endParaRPr lang="en-AU" dirty="0" smtClean="0">
              <a:solidFill>
                <a:schemeClr val="tx1"/>
              </a:solidFill>
            </a:endParaRPr>
          </a:p>
          <a:p>
            <a:pPr marL="285750" indent="-285750">
              <a:buFont typeface="Arial" panose="020B0604020202020204" pitchFamily="34" charset="0"/>
              <a:buChar char="•"/>
            </a:pPr>
            <a:r>
              <a:rPr lang="en-AU" dirty="0" smtClean="0">
                <a:solidFill>
                  <a:schemeClr val="tx1"/>
                </a:solidFill>
              </a:rPr>
              <a:t>a </a:t>
            </a:r>
            <a:r>
              <a:rPr lang="en-AU" dirty="0">
                <a:solidFill>
                  <a:schemeClr val="tx1"/>
                </a:solidFill>
              </a:rPr>
              <a:t>roundabout; </a:t>
            </a:r>
            <a:r>
              <a:rPr lang="en-AU" dirty="0" smtClean="0">
                <a:solidFill>
                  <a:schemeClr val="tx1"/>
                </a:solidFill>
              </a:rPr>
              <a:t>or</a:t>
            </a:r>
          </a:p>
          <a:p>
            <a:pPr marL="285750" indent="-285750">
              <a:buFont typeface="Arial" panose="020B0604020202020204" pitchFamily="34" charset="0"/>
              <a:buChar char="•"/>
            </a:pPr>
            <a:r>
              <a:rPr lang="en-AU" dirty="0" smtClean="0">
                <a:solidFill>
                  <a:schemeClr val="tx1"/>
                </a:solidFill>
              </a:rPr>
              <a:t>a </a:t>
            </a:r>
            <a:r>
              <a:rPr lang="en-AU" dirty="0">
                <a:solidFill>
                  <a:schemeClr val="tx1"/>
                </a:solidFill>
              </a:rPr>
              <a:t>Police Officer or other authorised person directing traffic. </a:t>
            </a:r>
            <a:endParaRPr lang="en-AU" dirty="0" smtClean="0">
              <a:solidFill>
                <a:schemeClr val="tx1"/>
              </a:solidFill>
            </a:endParaRPr>
          </a:p>
          <a:p>
            <a:r>
              <a:rPr lang="en-AU" dirty="0" smtClean="0">
                <a:solidFill>
                  <a:schemeClr val="tx1"/>
                </a:solidFill>
              </a:rPr>
              <a:t>Page 66</a:t>
            </a:r>
            <a:endParaRPr lang="en-AU" dirty="0">
              <a:solidFill>
                <a:schemeClr val="tx1"/>
              </a:solidFill>
            </a:endParaRPr>
          </a:p>
        </p:txBody>
      </p:sp>
      <p:sp>
        <p:nvSpPr>
          <p:cNvPr id="23" name="Rectangle: Rounded Corners 22">
            <a:extLst>
              <a:ext uri="{FF2B5EF4-FFF2-40B4-BE49-F238E27FC236}">
                <a16:creationId xmlns:a16="http://schemas.microsoft.com/office/drawing/2014/main" id="{741CE9F0-FF81-4744-A2E9-B163F3DBD6B1}"/>
              </a:ext>
            </a:extLst>
          </p:cNvPr>
          <p:cNvSpPr/>
          <p:nvPr/>
        </p:nvSpPr>
        <p:spPr>
          <a:xfrm>
            <a:off x="3733948" y="1778004"/>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smtClean="0">
                <a:solidFill>
                  <a:schemeClr val="tx1"/>
                </a:solidFill>
              </a:rPr>
              <a:t>It </a:t>
            </a:r>
            <a:r>
              <a:rPr lang="en-AU" b="1" dirty="0">
                <a:solidFill>
                  <a:schemeClr val="tx1"/>
                </a:solidFill>
              </a:rPr>
              <a:t>is an offence not to give way to an emergency vehicle</a:t>
            </a:r>
            <a:r>
              <a:rPr lang="en-AU" b="1" dirty="0" smtClean="0">
                <a:solidFill>
                  <a:schemeClr val="tx1"/>
                </a:solidFill>
              </a:rPr>
              <a:t>.</a:t>
            </a:r>
          </a:p>
          <a:p>
            <a:r>
              <a:rPr lang="en-AU" b="1" dirty="0" smtClean="0">
                <a:solidFill>
                  <a:schemeClr val="tx1"/>
                </a:solidFill>
              </a:rPr>
              <a:t>Page 93 </a:t>
            </a:r>
            <a:endParaRPr lang="en-AU" dirty="0">
              <a:solidFill>
                <a:schemeClr val="tx1"/>
              </a:solidFill>
            </a:endParaRPr>
          </a:p>
        </p:txBody>
      </p:sp>
      <p:sp>
        <p:nvSpPr>
          <p:cNvPr id="24" name="Rectangle: Rounded Corners 23">
            <a:extLst>
              <a:ext uri="{FF2B5EF4-FFF2-40B4-BE49-F238E27FC236}">
                <a16:creationId xmlns:a16="http://schemas.microsoft.com/office/drawing/2014/main" id="{70A1C399-31C1-4AD0-A398-F2050820401B}"/>
              </a:ext>
            </a:extLst>
          </p:cNvPr>
          <p:cNvSpPr/>
          <p:nvPr/>
        </p:nvSpPr>
        <p:spPr>
          <a:xfrm>
            <a:off x="3707087" y="1796184"/>
            <a:ext cx="3240000" cy="385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A </a:t>
            </a:r>
            <a:r>
              <a:rPr lang="en-AU" dirty="0">
                <a:solidFill>
                  <a:schemeClr val="tx1"/>
                </a:solidFill>
              </a:rPr>
              <a:t>way of estimating what is an adequate following distance is to use what is called the ‘two second’ rule. </a:t>
            </a:r>
            <a:endParaRPr lang="en-AU" dirty="0" smtClean="0">
              <a:solidFill>
                <a:schemeClr val="tx1"/>
              </a:solidFill>
            </a:endParaRPr>
          </a:p>
          <a:p>
            <a:r>
              <a:rPr lang="en-AU" dirty="0" smtClean="0">
                <a:solidFill>
                  <a:schemeClr val="tx1"/>
                </a:solidFill>
              </a:rPr>
              <a:t>Page 43</a:t>
            </a:r>
            <a:endParaRPr lang="en-AU" dirty="0">
              <a:solidFill>
                <a:schemeClr val="tx1"/>
              </a:solidFill>
            </a:endParaRPr>
          </a:p>
        </p:txBody>
      </p:sp>
      <p:sp>
        <p:nvSpPr>
          <p:cNvPr id="25" name="Rectangle: Rounded Corners 24">
            <a:extLst>
              <a:ext uri="{FF2B5EF4-FFF2-40B4-BE49-F238E27FC236}">
                <a16:creationId xmlns:a16="http://schemas.microsoft.com/office/drawing/2014/main" id="{C1BB6FDB-014A-46EE-BFF5-9BCBA3613CE7}"/>
              </a:ext>
            </a:extLst>
          </p:cNvPr>
          <p:cNvSpPr/>
          <p:nvPr/>
        </p:nvSpPr>
        <p:spPr>
          <a:xfrm>
            <a:off x="3720894" y="1792639"/>
            <a:ext cx="3240000" cy="381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Double continuous unbroken lines </a:t>
            </a:r>
            <a:endParaRPr lang="en-AU" dirty="0">
              <a:solidFill>
                <a:schemeClr val="tx1"/>
              </a:solidFill>
            </a:endParaRPr>
          </a:p>
          <a:p>
            <a:r>
              <a:rPr lang="en-AU" dirty="0" smtClean="0">
                <a:solidFill>
                  <a:schemeClr val="tx1"/>
                </a:solidFill>
              </a:rPr>
              <a:t>are </a:t>
            </a:r>
            <a:r>
              <a:rPr lang="en-AU" dirty="0">
                <a:solidFill>
                  <a:schemeClr val="tx1"/>
                </a:solidFill>
              </a:rPr>
              <a:t>used as dividing lines (centre lines) on roads. </a:t>
            </a:r>
            <a:r>
              <a:rPr lang="en-AU" b="1" dirty="0">
                <a:solidFill>
                  <a:schemeClr val="tx1"/>
                </a:solidFill>
              </a:rPr>
              <a:t>YOU </a:t>
            </a:r>
            <a:r>
              <a:rPr lang="en-AU" dirty="0">
                <a:solidFill>
                  <a:schemeClr val="tx1"/>
                </a:solidFill>
              </a:rPr>
              <a:t>must not cross these lines to overtake but you can cross them to turn right at an intersection, ‘U’ turn or enter or leave a road if it is safe to do </a:t>
            </a:r>
            <a:r>
              <a:rPr lang="en-AU" dirty="0" smtClean="0">
                <a:solidFill>
                  <a:schemeClr val="tx1"/>
                </a:solidFill>
              </a:rPr>
              <a:t>so. </a:t>
            </a:r>
          </a:p>
          <a:p>
            <a:r>
              <a:rPr lang="en-AU" dirty="0" smtClean="0">
                <a:solidFill>
                  <a:schemeClr val="tx1"/>
                </a:solidFill>
              </a:rPr>
              <a:t>Page 56</a:t>
            </a:r>
            <a:endParaRPr lang="en-AU" dirty="0">
              <a:solidFill>
                <a:schemeClr val="tx1"/>
              </a:solidFill>
            </a:endParaRPr>
          </a:p>
        </p:txBody>
      </p:sp>
      <p:sp>
        <p:nvSpPr>
          <p:cNvPr id="26" name="Title 1">
            <a:extLst>
              <a:ext uri="{FF2B5EF4-FFF2-40B4-BE49-F238E27FC236}">
                <a16:creationId xmlns:a16="http://schemas.microsoft.com/office/drawing/2014/main" id="{A8793EE7-BCC8-4481-94A8-50609DD5D6BD}"/>
              </a:ext>
            </a:extLst>
          </p:cNvPr>
          <p:cNvSpPr>
            <a:spLocks noGrp="1"/>
          </p:cNvSpPr>
          <p:nvPr>
            <p:ph type="title"/>
          </p:nvPr>
        </p:nvSpPr>
        <p:spPr>
          <a:xfrm>
            <a:off x="720877" y="272363"/>
            <a:ext cx="8596668" cy="1320800"/>
          </a:xfrm>
        </p:spPr>
        <p:txBody>
          <a:bodyPr/>
          <a:lstStyle/>
          <a:p>
            <a:r>
              <a:rPr lang="en-AU" dirty="0">
                <a:solidFill>
                  <a:schemeClr val="tx1"/>
                </a:solidFill>
              </a:rPr>
              <a:t>Drive Safe Bingo</a:t>
            </a:r>
          </a:p>
        </p:txBody>
      </p:sp>
    </p:spTree>
    <p:extLst>
      <p:ext uri="{BB962C8B-B14F-4D97-AF65-F5344CB8AC3E}">
        <p14:creationId xmlns:p14="http://schemas.microsoft.com/office/powerpoint/2010/main" val="203755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grpId="1" nodeType="clickEffect">
                                  <p:stCondLst>
                                    <p:cond delay="0"/>
                                  </p:stCondLst>
                                  <p:childTnLst>
                                    <p:animEffect transition="out" filter="wipe(down)">
                                      <p:cBhvr>
                                        <p:cTn id="24" dur="180" accel="50000">
                                          <p:stCondLst>
                                            <p:cond delay="1820"/>
                                          </p:stCondLst>
                                        </p:cTn>
                                        <p:tgtEl>
                                          <p:spTgt spid="14"/>
                                        </p:tgtEl>
                                      </p:cBhvr>
                                    </p:animEffect>
                                    <p:anim calcmode="lin" valueType="num">
                                      <p:cBhvr>
                                        <p:cTn id="25"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32" dur="26">
                                          <p:stCondLst>
                                            <p:cond delay="620"/>
                                          </p:stCondLst>
                                        </p:cTn>
                                        <p:tgtEl>
                                          <p:spTgt spid="14"/>
                                        </p:tgtEl>
                                      </p:cBhvr>
                                      <p:to x="100000" y="60000"/>
                                    </p:animScale>
                                    <p:animScale>
                                      <p:cBhvr>
                                        <p:cTn id="33" dur="166" decel="50000">
                                          <p:stCondLst>
                                            <p:cond delay="646"/>
                                          </p:stCondLst>
                                        </p:cTn>
                                        <p:tgtEl>
                                          <p:spTgt spid="14"/>
                                        </p:tgtEl>
                                      </p:cBhvr>
                                      <p:to x="100000" y="100000"/>
                                    </p:animScale>
                                    <p:animScale>
                                      <p:cBhvr>
                                        <p:cTn id="34" dur="26">
                                          <p:stCondLst>
                                            <p:cond delay="1312"/>
                                          </p:stCondLst>
                                        </p:cTn>
                                        <p:tgtEl>
                                          <p:spTgt spid="14"/>
                                        </p:tgtEl>
                                      </p:cBhvr>
                                      <p:to x="100000" y="80000"/>
                                    </p:animScale>
                                    <p:animScale>
                                      <p:cBhvr>
                                        <p:cTn id="35" dur="166" decel="50000">
                                          <p:stCondLst>
                                            <p:cond delay="1338"/>
                                          </p:stCondLst>
                                        </p:cTn>
                                        <p:tgtEl>
                                          <p:spTgt spid="14"/>
                                        </p:tgtEl>
                                      </p:cBhvr>
                                      <p:to x="100000" y="100000"/>
                                    </p:animScale>
                                    <p:animScale>
                                      <p:cBhvr>
                                        <p:cTn id="36" dur="26">
                                          <p:stCondLst>
                                            <p:cond delay="1642"/>
                                          </p:stCondLst>
                                        </p:cTn>
                                        <p:tgtEl>
                                          <p:spTgt spid="14"/>
                                        </p:tgtEl>
                                      </p:cBhvr>
                                      <p:to x="100000" y="90000"/>
                                    </p:animScale>
                                    <p:animScale>
                                      <p:cBhvr>
                                        <p:cTn id="37" dur="166" decel="50000">
                                          <p:stCondLst>
                                            <p:cond delay="1668"/>
                                          </p:stCondLst>
                                        </p:cTn>
                                        <p:tgtEl>
                                          <p:spTgt spid="14"/>
                                        </p:tgtEl>
                                      </p:cBhvr>
                                      <p:to x="100000" y="100000"/>
                                    </p:animScale>
                                    <p:animScale>
                                      <p:cBhvr>
                                        <p:cTn id="38" dur="26">
                                          <p:stCondLst>
                                            <p:cond delay="1808"/>
                                          </p:stCondLst>
                                        </p:cTn>
                                        <p:tgtEl>
                                          <p:spTgt spid="14"/>
                                        </p:tgtEl>
                                      </p:cBhvr>
                                      <p:to x="100000" y="95000"/>
                                    </p:animScale>
                                    <p:animScale>
                                      <p:cBhvr>
                                        <p:cTn id="39" dur="166" decel="50000">
                                          <p:stCondLst>
                                            <p:cond delay="1834"/>
                                          </p:stCondLst>
                                        </p:cTn>
                                        <p:tgtEl>
                                          <p:spTgt spid="14"/>
                                        </p:tgtEl>
                                      </p:cBhvr>
                                      <p:to x="100000" y="100000"/>
                                    </p:animScale>
                                    <p:set>
                                      <p:cBhvr>
                                        <p:cTn id="40" dur="1" fill="hold">
                                          <p:stCondLst>
                                            <p:cond delay="19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80">
                                          <p:stCondLst>
                                            <p:cond delay="0"/>
                                          </p:stCondLst>
                                        </p:cTn>
                                        <p:tgtEl>
                                          <p:spTgt spid="17"/>
                                        </p:tgtEl>
                                      </p:cBhvr>
                                    </p:animEffect>
                                    <p:anim calcmode="lin" valueType="num">
                                      <p:cBhvr>
                                        <p:cTn id="4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1" dur="26">
                                          <p:stCondLst>
                                            <p:cond delay="650"/>
                                          </p:stCondLst>
                                        </p:cTn>
                                        <p:tgtEl>
                                          <p:spTgt spid="17"/>
                                        </p:tgtEl>
                                      </p:cBhvr>
                                      <p:to x="100000" y="60000"/>
                                    </p:animScale>
                                    <p:animScale>
                                      <p:cBhvr>
                                        <p:cTn id="52" dur="166" decel="50000">
                                          <p:stCondLst>
                                            <p:cond delay="676"/>
                                          </p:stCondLst>
                                        </p:cTn>
                                        <p:tgtEl>
                                          <p:spTgt spid="17"/>
                                        </p:tgtEl>
                                      </p:cBhvr>
                                      <p:to x="100000" y="100000"/>
                                    </p:animScale>
                                    <p:animScale>
                                      <p:cBhvr>
                                        <p:cTn id="53" dur="26">
                                          <p:stCondLst>
                                            <p:cond delay="1312"/>
                                          </p:stCondLst>
                                        </p:cTn>
                                        <p:tgtEl>
                                          <p:spTgt spid="17"/>
                                        </p:tgtEl>
                                      </p:cBhvr>
                                      <p:to x="100000" y="80000"/>
                                    </p:animScale>
                                    <p:animScale>
                                      <p:cBhvr>
                                        <p:cTn id="54" dur="166" decel="50000">
                                          <p:stCondLst>
                                            <p:cond delay="1338"/>
                                          </p:stCondLst>
                                        </p:cTn>
                                        <p:tgtEl>
                                          <p:spTgt spid="17"/>
                                        </p:tgtEl>
                                      </p:cBhvr>
                                      <p:to x="100000" y="100000"/>
                                    </p:animScale>
                                    <p:animScale>
                                      <p:cBhvr>
                                        <p:cTn id="55" dur="26">
                                          <p:stCondLst>
                                            <p:cond delay="1642"/>
                                          </p:stCondLst>
                                        </p:cTn>
                                        <p:tgtEl>
                                          <p:spTgt spid="17"/>
                                        </p:tgtEl>
                                      </p:cBhvr>
                                      <p:to x="100000" y="90000"/>
                                    </p:animScale>
                                    <p:animScale>
                                      <p:cBhvr>
                                        <p:cTn id="56" dur="166" decel="50000">
                                          <p:stCondLst>
                                            <p:cond delay="1668"/>
                                          </p:stCondLst>
                                        </p:cTn>
                                        <p:tgtEl>
                                          <p:spTgt spid="17"/>
                                        </p:tgtEl>
                                      </p:cBhvr>
                                      <p:to x="100000" y="100000"/>
                                    </p:animScale>
                                    <p:animScale>
                                      <p:cBhvr>
                                        <p:cTn id="57" dur="26">
                                          <p:stCondLst>
                                            <p:cond delay="1808"/>
                                          </p:stCondLst>
                                        </p:cTn>
                                        <p:tgtEl>
                                          <p:spTgt spid="17"/>
                                        </p:tgtEl>
                                      </p:cBhvr>
                                      <p:to x="100000" y="95000"/>
                                    </p:animScale>
                                    <p:animScale>
                                      <p:cBhvr>
                                        <p:cTn id="58" dur="166" decel="50000">
                                          <p:stCondLst>
                                            <p:cond delay="1834"/>
                                          </p:stCondLst>
                                        </p:cTn>
                                        <p:tgtEl>
                                          <p:spTgt spid="17"/>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xit" presetSubtype="0" fill="hold" grpId="1" nodeType="clickEffect">
                                  <p:stCondLst>
                                    <p:cond delay="0"/>
                                  </p:stCondLst>
                                  <p:childTnLst>
                                    <p:animEffect transition="out" filter="wipe(down)">
                                      <p:cBhvr>
                                        <p:cTn id="62" dur="180" accel="50000">
                                          <p:stCondLst>
                                            <p:cond delay="1820"/>
                                          </p:stCondLst>
                                        </p:cTn>
                                        <p:tgtEl>
                                          <p:spTgt spid="17"/>
                                        </p:tgtEl>
                                      </p:cBhvr>
                                    </p:animEffect>
                                    <p:anim calcmode="lin" valueType="num">
                                      <p:cBhvr>
                                        <p:cTn id="63"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64"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65"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6"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7"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8"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9"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70" dur="26">
                                          <p:stCondLst>
                                            <p:cond delay="620"/>
                                          </p:stCondLst>
                                        </p:cTn>
                                        <p:tgtEl>
                                          <p:spTgt spid="17"/>
                                        </p:tgtEl>
                                      </p:cBhvr>
                                      <p:to x="100000" y="60000"/>
                                    </p:animScale>
                                    <p:animScale>
                                      <p:cBhvr>
                                        <p:cTn id="71" dur="166" decel="50000">
                                          <p:stCondLst>
                                            <p:cond delay="646"/>
                                          </p:stCondLst>
                                        </p:cTn>
                                        <p:tgtEl>
                                          <p:spTgt spid="17"/>
                                        </p:tgtEl>
                                      </p:cBhvr>
                                      <p:to x="100000" y="100000"/>
                                    </p:animScale>
                                    <p:animScale>
                                      <p:cBhvr>
                                        <p:cTn id="72" dur="26">
                                          <p:stCondLst>
                                            <p:cond delay="1312"/>
                                          </p:stCondLst>
                                        </p:cTn>
                                        <p:tgtEl>
                                          <p:spTgt spid="17"/>
                                        </p:tgtEl>
                                      </p:cBhvr>
                                      <p:to x="100000" y="80000"/>
                                    </p:animScale>
                                    <p:animScale>
                                      <p:cBhvr>
                                        <p:cTn id="73" dur="166" decel="50000">
                                          <p:stCondLst>
                                            <p:cond delay="1338"/>
                                          </p:stCondLst>
                                        </p:cTn>
                                        <p:tgtEl>
                                          <p:spTgt spid="17"/>
                                        </p:tgtEl>
                                      </p:cBhvr>
                                      <p:to x="100000" y="100000"/>
                                    </p:animScale>
                                    <p:animScale>
                                      <p:cBhvr>
                                        <p:cTn id="74" dur="26">
                                          <p:stCondLst>
                                            <p:cond delay="1642"/>
                                          </p:stCondLst>
                                        </p:cTn>
                                        <p:tgtEl>
                                          <p:spTgt spid="17"/>
                                        </p:tgtEl>
                                      </p:cBhvr>
                                      <p:to x="100000" y="90000"/>
                                    </p:animScale>
                                    <p:animScale>
                                      <p:cBhvr>
                                        <p:cTn id="75" dur="166" decel="50000">
                                          <p:stCondLst>
                                            <p:cond delay="1668"/>
                                          </p:stCondLst>
                                        </p:cTn>
                                        <p:tgtEl>
                                          <p:spTgt spid="17"/>
                                        </p:tgtEl>
                                      </p:cBhvr>
                                      <p:to x="100000" y="100000"/>
                                    </p:animScale>
                                    <p:animScale>
                                      <p:cBhvr>
                                        <p:cTn id="76" dur="26">
                                          <p:stCondLst>
                                            <p:cond delay="1808"/>
                                          </p:stCondLst>
                                        </p:cTn>
                                        <p:tgtEl>
                                          <p:spTgt spid="17"/>
                                        </p:tgtEl>
                                      </p:cBhvr>
                                      <p:to x="100000" y="95000"/>
                                    </p:animScale>
                                    <p:animScale>
                                      <p:cBhvr>
                                        <p:cTn id="77" dur="166" decel="50000">
                                          <p:stCondLst>
                                            <p:cond delay="1834"/>
                                          </p:stCondLst>
                                        </p:cTn>
                                        <p:tgtEl>
                                          <p:spTgt spid="17"/>
                                        </p:tgtEl>
                                      </p:cBhvr>
                                      <p:to x="100000" y="100000"/>
                                    </p:animScale>
                                    <p:set>
                                      <p:cBhvr>
                                        <p:cTn id="78" dur="1" fill="hold">
                                          <p:stCondLst>
                                            <p:cond delay="1999"/>
                                          </p:stCondLst>
                                        </p:cTn>
                                        <p:tgtEl>
                                          <p:spTgt spid="1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down)">
                                      <p:cBhvr>
                                        <p:cTn id="83" dur="580">
                                          <p:stCondLst>
                                            <p:cond delay="0"/>
                                          </p:stCondLst>
                                        </p:cTn>
                                        <p:tgtEl>
                                          <p:spTgt spid="15"/>
                                        </p:tgtEl>
                                      </p:cBhvr>
                                    </p:animEffect>
                                    <p:anim calcmode="lin" valueType="num">
                                      <p:cBhvr>
                                        <p:cTn id="8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9" dur="26">
                                          <p:stCondLst>
                                            <p:cond delay="650"/>
                                          </p:stCondLst>
                                        </p:cTn>
                                        <p:tgtEl>
                                          <p:spTgt spid="15"/>
                                        </p:tgtEl>
                                      </p:cBhvr>
                                      <p:to x="100000" y="60000"/>
                                    </p:animScale>
                                    <p:animScale>
                                      <p:cBhvr>
                                        <p:cTn id="90" dur="166" decel="50000">
                                          <p:stCondLst>
                                            <p:cond delay="676"/>
                                          </p:stCondLst>
                                        </p:cTn>
                                        <p:tgtEl>
                                          <p:spTgt spid="15"/>
                                        </p:tgtEl>
                                      </p:cBhvr>
                                      <p:to x="100000" y="100000"/>
                                    </p:animScale>
                                    <p:animScale>
                                      <p:cBhvr>
                                        <p:cTn id="91" dur="26">
                                          <p:stCondLst>
                                            <p:cond delay="1312"/>
                                          </p:stCondLst>
                                        </p:cTn>
                                        <p:tgtEl>
                                          <p:spTgt spid="15"/>
                                        </p:tgtEl>
                                      </p:cBhvr>
                                      <p:to x="100000" y="80000"/>
                                    </p:animScale>
                                    <p:animScale>
                                      <p:cBhvr>
                                        <p:cTn id="92" dur="166" decel="50000">
                                          <p:stCondLst>
                                            <p:cond delay="1338"/>
                                          </p:stCondLst>
                                        </p:cTn>
                                        <p:tgtEl>
                                          <p:spTgt spid="15"/>
                                        </p:tgtEl>
                                      </p:cBhvr>
                                      <p:to x="100000" y="100000"/>
                                    </p:animScale>
                                    <p:animScale>
                                      <p:cBhvr>
                                        <p:cTn id="93" dur="26">
                                          <p:stCondLst>
                                            <p:cond delay="1642"/>
                                          </p:stCondLst>
                                        </p:cTn>
                                        <p:tgtEl>
                                          <p:spTgt spid="15"/>
                                        </p:tgtEl>
                                      </p:cBhvr>
                                      <p:to x="100000" y="90000"/>
                                    </p:animScale>
                                    <p:animScale>
                                      <p:cBhvr>
                                        <p:cTn id="94" dur="166" decel="50000">
                                          <p:stCondLst>
                                            <p:cond delay="1668"/>
                                          </p:stCondLst>
                                        </p:cTn>
                                        <p:tgtEl>
                                          <p:spTgt spid="15"/>
                                        </p:tgtEl>
                                      </p:cBhvr>
                                      <p:to x="100000" y="100000"/>
                                    </p:animScale>
                                    <p:animScale>
                                      <p:cBhvr>
                                        <p:cTn id="95" dur="26">
                                          <p:stCondLst>
                                            <p:cond delay="1808"/>
                                          </p:stCondLst>
                                        </p:cTn>
                                        <p:tgtEl>
                                          <p:spTgt spid="15"/>
                                        </p:tgtEl>
                                      </p:cBhvr>
                                      <p:to x="100000" y="95000"/>
                                    </p:animScale>
                                    <p:animScale>
                                      <p:cBhvr>
                                        <p:cTn id="96" dur="166" decel="50000">
                                          <p:stCondLst>
                                            <p:cond delay="1834"/>
                                          </p:stCondLst>
                                        </p:cTn>
                                        <p:tgtEl>
                                          <p:spTgt spid="15"/>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xit" presetSubtype="0" fill="hold" grpId="1" nodeType="clickEffect">
                                  <p:stCondLst>
                                    <p:cond delay="0"/>
                                  </p:stCondLst>
                                  <p:childTnLst>
                                    <p:animEffect transition="out" filter="wipe(down)">
                                      <p:cBhvr>
                                        <p:cTn id="100" dur="180" accel="50000">
                                          <p:stCondLst>
                                            <p:cond delay="1820"/>
                                          </p:stCondLst>
                                        </p:cTn>
                                        <p:tgtEl>
                                          <p:spTgt spid="15"/>
                                        </p:tgtEl>
                                      </p:cBhvr>
                                    </p:animEffect>
                                    <p:anim calcmode="lin" valueType="num">
                                      <p:cBhvr>
                                        <p:cTn id="101"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102"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103"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4"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05"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06"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7"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108" dur="26">
                                          <p:stCondLst>
                                            <p:cond delay="620"/>
                                          </p:stCondLst>
                                        </p:cTn>
                                        <p:tgtEl>
                                          <p:spTgt spid="15"/>
                                        </p:tgtEl>
                                      </p:cBhvr>
                                      <p:to x="100000" y="60000"/>
                                    </p:animScale>
                                    <p:animScale>
                                      <p:cBhvr>
                                        <p:cTn id="109" dur="166" decel="50000">
                                          <p:stCondLst>
                                            <p:cond delay="646"/>
                                          </p:stCondLst>
                                        </p:cTn>
                                        <p:tgtEl>
                                          <p:spTgt spid="15"/>
                                        </p:tgtEl>
                                      </p:cBhvr>
                                      <p:to x="100000" y="100000"/>
                                    </p:animScale>
                                    <p:animScale>
                                      <p:cBhvr>
                                        <p:cTn id="110" dur="26">
                                          <p:stCondLst>
                                            <p:cond delay="1312"/>
                                          </p:stCondLst>
                                        </p:cTn>
                                        <p:tgtEl>
                                          <p:spTgt spid="15"/>
                                        </p:tgtEl>
                                      </p:cBhvr>
                                      <p:to x="100000" y="80000"/>
                                    </p:animScale>
                                    <p:animScale>
                                      <p:cBhvr>
                                        <p:cTn id="111" dur="166" decel="50000">
                                          <p:stCondLst>
                                            <p:cond delay="1338"/>
                                          </p:stCondLst>
                                        </p:cTn>
                                        <p:tgtEl>
                                          <p:spTgt spid="15"/>
                                        </p:tgtEl>
                                      </p:cBhvr>
                                      <p:to x="100000" y="100000"/>
                                    </p:animScale>
                                    <p:animScale>
                                      <p:cBhvr>
                                        <p:cTn id="112" dur="26">
                                          <p:stCondLst>
                                            <p:cond delay="1642"/>
                                          </p:stCondLst>
                                        </p:cTn>
                                        <p:tgtEl>
                                          <p:spTgt spid="15"/>
                                        </p:tgtEl>
                                      </p:cBhvr>
                                      <p:to x="100000" y="90000"/>
                                    </p:animScale>
                                    <p:animScale>
                                      <p:cBhvr>
                                        <p:cTn id="113" dur="166" decel="50000">
                                          <p:stCondLst>
                                            <p:cond delay="1668"/>
                                          </p:stCondLst>
                                        </p:cTn>
                                        <p:tgtEl>
                                          <p:spTgt spid="15"/>
                                        </p:tgtEl>
                                      </p:cBhvr>
                                      <p:to x="100000" y="100000"/>
                                    </p:animScale>
                                    <p:animScale>
                                      <p:cBhvr>
                                        <p:cTn id="114" dur="26">
                                          <p:stCondLst>
                                            <p:cond delay="1808"/>
                                          </p:stCondLst>
                                        </p:cTn>
                                        <p:tgtEl>
                                          <p:spTgt spid="15"/>
                                        </p:tgtEl>
                                      </p:cBhvr>
                                      <p:to x="100000" y="95000"/>
                                    </p:animScale>
                                    <p:animScale>
                                      <p:cBhvr>
                                        <p:cTn id="115" dur="166" decel="50000">
                                          <p:stCondLst>
                                            <p:cond delay="1834"/>
                                          </p:stCondLst>
                                        </p:cTn>
                                        <p:tgtEl>
                                          <p:spTgt spid="15"/>
                                        </p:tgtEl>
                                      </p:cBhvr>
                                      <p:to x="100000" y="100000"/>
                                    </p:animScale>
                                    <p:set>
                                      <p:cBhvr>
                                        <p:cTn id="116" dur="1" fill="hold">
                                          <p:stCondLst>
                                            <p:cond delay="1999"/>
                                          </p:stCondLst>
                                        </p:cTn>
                                        <p:tgtEl>
                                          <p:spTgt spid="1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wipe(down)">
                                      <p:cBhvr>
                                        <p:cTn id="121" dur="580">
                                          <p:stCondLst>
                                            <p:cond delay="0"/>
                                          </p:stCondLst>
                                        </p:cTn>
                                        <p:tgtEl>
                                          <p:spTgt spid="18"/>
                                        </p:tgtEl>
                                      </p:cBhvr>
                                    </p:animEffect>
                                    <p:anim calcmode="lin" valueType="num">
                                      <p:cBhvr>
                                        <p:cTn id="12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7" dur="26">
                                          <p:stCondLst>
                                            <p:cond delay="650"/>
                                          </p:stCondLst>
                                        </p:cTn>
                                        <p:tgtEl>
                                          <p:spTgt spid="18"/>
                                        </p:tgtEl>
                                      </p:cBhvr>
                                      <p:to x="100000" y="60000"/>
                                    </p:animScale>
                                    <p:animScale>
                                      <p:cBhvr>
                                        <p:cTn id="128" dur="166" decel="50000">
                                          <p:stCondLst>
                                            <p:cond delay="676"/>
                                          </p:stCondLst>
                                        </p:cTn>
                                        <p:tgtEl>
                                          <p:spTgt spid="18"/>
                                        </p:tgtEl>
                                      </p:cBhvr>
                                      <p:to x="100000" y="100000"/>
                                    </p:animScale>
                                    <p:animScale>
                                      <p:cBhvr>
                                        <p:cTn id="129" dur="26">
                                          <p:stCondLst>
                                            <p:cond delay="1312"/>
                                          </p:stCondLst>
                                        </p:cTn>
                                        <p:tgtEl>
                                          <p:spTgt spid="18"/>
                                        </p:tgtEl>
                                      </p:cBhvr>
                                      <p:to x="100000" y="80000"/>
                                    </p:animScale>
                                    <p:animScale>
                                      <p:cBhvr>
                                        <p:cTn id="130" dur="166" decel="50000">
                                          <p:stCondLst>
                                            <p:cond delay="1338"/>
                                          </p:stCondLst>
                                        </p:cTn>
                                        <p:tgtEl>
                                          <p:spTgt spid="18"/>
                                        </p:tgtEl>
                                      </p:cBhvr>
                                      <p:to x="100000" y="100000"/>
                                    </p:animScale>
                                    <p:animScale>
                                      <p:cBhvr>
                                        <p:cTn id="131" dur="26">
                                          <p:stCondLst>
                                            <p:cond delay="1642"/>
                                          </p:stCondLst>
                                        </p:cTn>
                                        <p:tgtEl>
                                          <p:spTgt spid="18"/>
                                        </p:tgtEl>
                                      </p:cBhvr>
                                      <p:to x="100000" y="90000"/>
                                    </p:animScale>
                                    <p:animScale>
                                      <p:cBhvr>
                                        <p:cTn id="132" dur="166" decel="50000">
                                          <p:stCondLst>
                                            <p:cond delay="1668"/>
                                          </p:stCondLst>
                                        </p:cTn>
                                        <p:tgtEl>
                                          <p:spTgt spid="18"/>
                                        </p:tgtEl>
                                      </p:cBhvr>
                                      <p:to x="100000" y="100000"/>
                                    </p:animScale>
                                    <p:animScale>
                                      <p:cBhvr>
                                        <p:cTn id="133" dur="26">
                                          <p:stCondLst>
                                            <p:cond delay="1808"/>
                                          </p:stCondLst>
                                        </p:cTn>
                                        <p:tgtEl>
                                          <p:spTgt spid="18"/>
                                        </p:tgtEl>
                                      </p:cBhvr>
                                      <p:to x="100000" y="95000"/>
                                    </p:animScale>
                                    <p:animScale>
                                      <p:cBhvr>
                                        <p:cTn id="134" dur="166" decel="50000">
                                          <p:stCondLst>
                                            <p:cond delay="1834"/>
                                          </p:stCondLst>
                                        </p:cTn>
                                        <p:tgtEl>
                                          <p:spTgt spid="18"/>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xit" presetSubtype="0" fill="hold" grpId="1" nodeType="clickEffect">
                                  <p:stCondLst>
                                    <p:cond delay="0"/>
                                  </p:stCondLst>
                                  <p:childTnLst>
                                    <p:animEffect transition="out" filter="wipe(down)">
                                      <p:cBhvr>
                                        <p:cTn id="138" dur="180" accel="50000">
                                          <p:stCondLst>
                                            <p:cond delay="1820"/>
                                          </p:stCondLst>
                                        </p:cTn>
                                        <p:tgtEl>
                                          <p:spTgt spid="18"/>
                                        </p:tgtEl>
                                      </p:cBhvr>
                                    </p:animEffect>
                                    <p:anim calcmode="lin" valueType="num">
                                      <p:cBhvr>
                                        <p:cTn id="139"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140"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141"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2"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3"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44"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45"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146" dur="26">
                                          <p:stCondLst>
                                            <p:cond delay="620"/>
                                          </p:stCondLst>
                                        </p:cTn>
                                        <p:tgtEl>
                                          <p:spTgt spid="18"/>
                                        </p:tgtEl>
                                      </p:cBhvr>
                                      <p:to x="100000" y="60000"/>
                                    </p:animScale>
                                    <p:animScale>
                                      <p:cBhvr>
                                        <p:cTn id="147" dur="166" decel="50000">
                                          <p:stCondLst>
                                            <p:cond delay="646"/>
                                          </p:stCondLst>
                                        </p:cTn>
                                        <p:tgtEl>
                                          <p:spTgt spid="18"/>
                                        </p:tgtEl>
                                      </p:cBhvr>
                                      <p:to x="100000" y="100000"/>
                                    </p:animScale>
                                    <p:animScale>
                                      <p:cBhvr>
                                        <p:cTn id="148" dur="26">
                                          <p:stCondLst>
                                            <p:cond delay="1312"/>
                                          </p:stCondLst>
                                        </p:cTn>
                                        <p:tgtEl>
                                          <p:spTgt spid="18"/>
                                        </p:tgtEl>
                                      </p:cBhvr>
                                      <p:to x="100000" y="80000"/>
                                    </p:animScale>
                                    <p:animScale>
                                      <p:cBhvr>
                                        <p:cTn id="149" dur="166" decel="50000">
                                          <p:stCondLst>
                                            <p:cond delay="1338"/>
                                          </p:stCondLst>
                                        </p:cTn>
                                        <p:tgtEl>
                                          <p:spTgt spid="18"/>
                                        </p:tgtEl>
                                      </p:cBhvr>
                                      <p:to x="100000" y="100000"/>
                                    </p:animScale>
                                    <p:animScale>
                                      <p:cBhvr>
                                        <p:cTn id="150" dur="26">
                                          <p:stCondLst>
                                            <p:cond delay="1642"/>
                                          </p:stCondLst>
                                        </p:cTn>
                                        <p:tgtEl>
                                          <p:spTgt spid="18"/>
                                        </p:tgtEl>
                                      </p:cBhvr>
                                      <p:to x="100000" y="90000"/>
                                    </p:animScale>
                                    <p:animScale>
                                      <p:cBhvr>
                                        <p:cTn id="151" dur="166" decel="50000">
                                          <p:stCondLst>
                                            <p:cond delay="1668"/>
                                          </p:stCondLst>
                                        </p:cTn>
                                        <p:tgtEl>
                                          <p:spTgt spid="18"/>
                                        </p:tgtEl>
                                      </p:cBhvr>
                                      <p:to x="100000" y="100000"/>
                                    </p:animScale>
                                    <p:animScale>
                                      <p:cBhvr>
                                        <p:cTn id="152" dur="26">
                                          <p:stCondLst>
                                            <p:cond delay="1808"/>
                                          </p:stCondLst>
                                        </p:cTn>
                                        <p:tgtEl>
                                          <p:spTgt spid="18"/>
                                        </p:tgtEl>
                                      </p:cBhvr>
                                      <p:to x="100000" y="95000"/>
                                    </p:animScale>
                                    <p:animScale>
                                      <p:cBhvr>
                                        <p:cTn id="153" dur="166" decel="50000">
                                          <p:stCondLst>
                                            <p:cond delay="1834"/>
                                          </p:stCondLst>
                                        </p:cTn>
                                        <p:tgtEl>
                                          <p:spTgt spid="18"/>
                                        </p:tgtEl>
                                      </p:cBhvr>
                                      <p:to x="100000" y="100000"/>
                                    </p:animScale>
                                    <p:set>
                                      <p:cBhvr>
                                        <p:cTn id="154" dur="1" fill="hold">
                                          <p:stCondLst>
                                            <p:cond delay="1999"/>
                                          </p:stCondLst>
                                        </p:cTn>
                                        <p:tgtEl>
                                          <p:spTgt spid="1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20"/>
                                        </p:tgtEl>
                                        <p:attrNameLst>
                                          <p:attrName>style.visibility</p:attrName>
                                        </p:attrNameLst>
                                      </p:cBhvr>
                                      <p:to>
                                        <p:strVal val="visible"/>
                                      </p:to>
                                    </p:set>
                                    <p:animEffect transition="in" filter="wipe(down)">
                                      <p:cBhvr>
                                        <p:cTn id="159" dur="580">
                                          <p:stCondLst>
                                            <p:cond delay="0"/>
                                          </p:stCondLst>
                                        </p:cTn>
                                        <p:tgtEl>
                                          <p:spTgt spid="20"/>
                                        </p:tgtEl>
                                      </p:cBhvr>
                                    </p:animEffect>
                                    <p:anim calcmode="lin" valueType="num">
                                      <p:cBhvr>
                                        <p:cTn id="16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65" dur="26">
                                          <p:stCondLst>
                                            <p:cond delay="650"/>
                                          </p:stCondLst>
                                        </p:cTn>
                                        <p:tgtEl>
                                          <p:spTgt spid="20"/>
                                        </p:tgtEl>
                                      </p:cBhvr>
                                      <p:to x="100000" y="60000"/>
                                    </p:animScale>
                                    <p:animScale>
                                      <p:cBhvr>
                                        <p:cTn id="166" dur="166" decel="50000">
                                          <p:stCondLst>
                                            <p:cond delay="676"/>
                                          </p:stCondLst>
                                        </p:cTn>
                                        <p:tgtEl>
                                          <p:spTgt spid="20"/>
                                        </p:tgtEl>
                                      </p:cBhvr>
                                      <p:to x="100000" y="100000"/>
                                    </p:animScale>
                                    <p:animScale>
                                      <p:cBhvr>
                                        <p:cTn id="167" dur="26">
                                          <p:stCondLst>
                                            <p:cond delay="1312"/>
                                          </p:stCondLst>
                                        </p:cTn>
                                        <p:tgtEl>
                                          <p:spTgt spid="20"/>
                                        </p:tgtEl>
                                      </p:cBhvr>
                                      <p:to x="100000" y="80000"/>
                                    </p:animScale>
                                    <p:animScale>
                                      <p:cBhvr>
                                        <p:cTn id="168" dur="166" decel="50000">
                                          <p:stCondLst>
                                            <p:cond delay="1338"/>
                                          </p:stCondLst>
                                        </p:cTn>
                                        <p:tgtEl>
                                          <p:spTgt spid="20"/>
                                        </p:tgtEl>
                                      </p:cBhvr>
                                      <p:to x="100000" y="100000"/>
                                    </p:animScale>
                                    <p:animScale>
                                      <p:cBhvr>
                                        <p:cTn id="169" dur="26">
                                          <p:stCondLst>
                                            <p:cond delay="1642"/>
                                          </p:stCondLst>
                                        </p:cTn>
                                        <p:tgtEl>
                                          <p:spTgt spid="20"/>
                                        </p:tgtEl>
                                      </p:cBhvr>
                                      <p:to x="100000" y="90000"/>
                                    </p:animScale>
                                    <p:animScale>
                                      <p:cBhvr>
                                        <p:cTn id="170" dur="166" decel="50000">
                                          <p:stCondLst>
                                            <p:cond delay="1668"/>
                                          </p:stCondLst>
                                        </p:cTn>
                                        <p:tgtEl>
                                          <p:spTgt spid="20"/>
                                        </p:tgtEl>
                                      </p:cBhvr>
                                      <p:to x="100000" y="100000"/>
                                    </p:animScale>
                                    <p:animScale>
                                      <p:cBhvr>
                                        <p:cTn id="171" dur="26">
                                          <p:stCondLst>
                                            <p:cond delay="1808"/>
                                          </p:stCondLst>
                                        </p:cTn>
                                        <p:tgtEl>
                                          <p:spTgt spid="20"/>
                                        </p:tgtEl>
                                      </p:cBhvr>
                                      <p:to x="100000" y="95000"/>
                                    </p:animScale>
                                    <p:animScale>
                                      <p:cBhvr>
                                        <p:cTn id="172" dur="166" decel="50000">
                                          <p:stCondLst>
                                            <p:cond delay="1834"/>
                                          </p:stCondLst>
                                        </p:cTn>
                                        <p:tgtEl>
                                          <p:spTgt spid="20"/>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xit" presetSubtype="0" fill="hold" grpId="2" nodeType="clickEffect">
                                  <p:stCondLst>
                                    <p:cond delay="0"/>
                                  </p:stCondLst>
                                  <p:childTnLst>
                                    <p:animEffect transition="out" filter="wipe(down)">
                                      <p:cBhvr>
                                        <p:cTn id="176" dur="180" accel="50000">
                                          <p:stCondLst>
                                            <p:cond delay="1820"/>
                                          </p:stCondLst>
                                        </p:cTn>
                                        <p:tgtEl>
                                          <p:spTgt spid="20"/>
                                        </p:tgtEl>
                                      </p:cBhvr>
                                    </p:animEffect>
                                    <p:anim calcmode="lin" valueType="num">
                                      <p:cBhvr>
                                        <p:cTn id="177" dur="1822" tmFilter="0,0; 0.14,0.31; 0.43,0.73; 0.71,0.91; 1.0,1.0">
                                          <p:stCondLst>
                                            <p:cond delay="0"/>
                                          </p:stCondLst>
                                        </p:cTn>
                                        <p:tgtEl>
                                          <p:spTgt spid="20"/>
                                        </p:tgtEl>
                                        <p:attrNameLst>
                                          <p:attrName>ppt_x</p:attrName>
                                        </p:attrNameLst>
                                      </p:cBhvr>
                                      <p:tavLst>
                                        <p:tav tm="0">
                                          <p:val>
                                            <p:strVal val="ppt_x"/>
                                          </p:val>
                                        </p:tav>
                                        <p:tav tm="100000">
                                          <p:val>
                                            <p:strVal val="#ppt_x+0.25"/>
                                          </p:val>
                                        </p:tav>
                                      </p:tavLst>
                                    </p:anim>
                                    <p:anim calcmode="lin" valueType="num">
                                      <p:cBhvr>
                                        <p:cTn id="178" dur="178">
                                          <p:stCondLst>
                                            <p:cond delay="1822"/>
                                          </p:stCondLst>
                                        </p:cTn>
                                        <p:tgtEl>
                                          <p:spTgt spid="20"/>
                                        </p:tgtEl>
                                        <p:attrNameLst>
                                          <p:attrName>ppt_x</p:attrName>
                                        </p:attrNameLst>
                                      </p:cBhvr>
                                      <p:tavLst>
                                        <p:tav tm="0">
                                          <p:val>
                                            <p:strVal val="ppt_x"/>
                                          </p:val>
                                        </p:tav>
                                        <p:tav tm="100000">
                                          <p:val>
                                            <p:strVal val="ppt_x"/>
                                          </p:val>
                                        </p:tav>
                                      </p:tavLst>
                                    </p:anim>
                                    <p:anim calcmode="lin" valueType="num">
                                      <p:cBhvr>
                                        <p:cTn id="179" dur="664" tmFilter="0.0,0.0;0.25,0.07;0.50,0.2;0.75,0.467;1.0,1.0">
                                          <p:stCondLst>
                                            <p:cond delay="0"/>
                                          </p:stCondLst>
                                        </p:cTn>
                                        <p:tgtEl>
                                          <p:spTgt spid="2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0" dur="664" tmFilter="0, 0; 0.125,0.2665; 0.25,0.4; 0.375,0.465; 0.5,0.5;  0.625,0.535; 0.75,0.6; 0.875,0.7335; 1,1">
                                          <p:stCondLst>
                                            <p:cond delay="664"/>
                                          </p:stCondLst>
                                        </p:cTn>
                                        <p:tgtEl>
                                          <p:spTgt spid="2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1" dur="332" tmFilter="0, 0; 0.125,0.2665; 0.25,0.4; 0.375,0.465; 0.5,0.5;  0.625,0.535; 0.75,0.6; 0.875,0.7335; 1,1">
                                          <p:stCondLst>
                                            <p:cond delay="1324"/>
                                          </p:stCondLst>
                                        </p:cTn>
                                        <p:tgtEl>
                                          <p:spTgt spid="2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2" dur="164" tmFilter="0, 0; 0.125,0.2665; 0.25,0.4; 0.375,0.465; 0.5,0.5;  0.625,0.535; 0.75,0.6; 0.875,0.7335; 1,1">
                                          <p:stCondLst>
                                            <p:cond delay="1656"/>
                                          </p:stCondLst>
                                        </p:cTn>
                                        <p:tgtEl>
                                          <p:spTgt spid="2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3" dur="180" accel="50000">
                                          <p:stCondLst>
                                            <p:cond delay="1820"/>
                                          </p:stCondLst>
                                        </p:cTn>
                                        <p:tgtEl>
                                          <p:spTgt spid="20"/>
                                        </p:tgtEl>
                                        <p:attrNameLst>
                                          <p:attrName>ppt_y</p:attrName>
                                        </p:attrNameLst>
                                      </p:cBhvr>
                                      <p:tavLst>
                                        <p:tav tm="0">
                                          <p:val>
                                            <p:strVal val="ppt_y"/>
                                          </p:val>
                                        </p:tav>
                                        <p:tav tm="100000">
                                          <p:val>
                                            <p:strVal val="ppt_y+ppt_h"/>
                                          </p:val>
                                        </p:tav>
                                      </p:tavLst>
                                    </p:anim>
                                    <p:animScale>
                                      <p:cBhvr>
                                        <p:cTn id="184" dur="26">
                                          <p:stCondLst>
                                            <p:cond delay="620"/>
                                          </p:stCondLst>
                                        </p:cTn>
                                        <p:tgtEl>
                                          <p:spTgt spid="20"/>
                                        </p:tgtEl>
                                      </p:cBhvr>
                                      <p:to x="100000" y="60000"/>
                                    </p:animScale>
                                    <p:animScale>
                                      <p:cBhvr>
                                        <p:cTn id="185" dur="166" decel="50000">
                                          <p:stCondLst>
                                            <p:cond delay="646"/>
                                          </p:stCondLst>
                                        </p:cTn>
                                        <p:tgtEl>
                                          <p:spTgt spid="20"/>
                                        </p:tgtEl>
                                      </p:cBhvr>
                                      <p:to x="100000" y="100000"/>
                                    </p:animScale>
                                    <p:animScale>
                                      <p:cBhvr>
                                        <p:cTn id="186" dur="26">
                                          <p:stCondLst>
                                            <p:cond delay="1312"/>
                                          </p:stCondLst>
                                        </p:cTn>
                                        <p:tgtEl>
                                          <p:spTgt spid="20"/>
                                        </p:tgtEl>
                                      </p:cBhvr>
                                      <p:to x="100000" y="80000"/>
                                    </p:animScale>
                                    <p:animScale>
                                      <p:cBhvr>
                                        <p:cTn id="187" dur="166" decel="50000">
                                          <p:stCondLst>
                                            <p:cond delay="1338"/>
                                          </p:stCondLst>
                                        </p:cTn>
                                        <p:tgtEl>
                                          <p:spTgt spid="20"/>
                                        </p:tgtEl>
                                      </p:cBhvr>
                                      <p:to x="100000" y="100000"/>
                                    </p:animScale>
                                    <p:animScale>
                                      <p:cBhvr>
                                        <p:cTn id="188" dur="26">
                                          <p:stCondLst>
                                            <p:cond delay="1642"/>
                                          </p:stCondLst>
                                        </p:cTn>
                                        <p:tgtEl>
                                          <p:spTgt spid="20"/>
                                        </p:tgtEl>
                                      </p:cBhvr>
                                      <p:to x="100000" y="90000"/>
                                    </p:animScale>
                                    <p:animScale>
                                      <p:cBhvr>
                                        <p:cTn id="189" dur="166" decel="50000">
                                          <p:stCondLst>
                                            <p:cond delay="1668"/>
                                          </p:stCondLst>
                                        </p:cTn>
                                        <p:tgtEl>
                                          <p:spTgt spid="20"/>
                                        </p:tgtEl>
                                      </p:cBhvr>
                                      <p:to x="100000" y="100000"/>
                                    </p:animScale>
                                    <p:animScale>
                                      <p:cBhvr>
                                        <p:cTn id="190" dur="26">
                                          <p:stCondLst>
                                            <p:cond delay="1808"/>
                                          </p:stCondLst>
                                        </p:cTn>
                                        <p:tgtEl>
                                          <p:spTgt spid="20"/>
                                        </p:tgtEl>
                                      </p:cBhvr>
                                      <p:to x="100000" y="95000"/>
                                    </p:animScale>
                                    <p:animScale>
                                      <p:cBhvr>
                                        <p:cTn id="191" dur="166" decel="50000">
                                          <p:stCondLst>
                                            <p:cond delay="1834"/>
                                          </p:stCondLst>
                                        </p:cTn>
                                        <p:tgtEl>
                                          <p:spTgt spid="20"/>
                                        </p:tgtEl>
                                      </p:cBhvr>
                                      <p:to x="100000" y="100000"/>
                                    </p:animScale>
                                    <p:set>
                                      <p:cBhvr>
                                        <p:cTn id="192" dur="1" fill="hold">
                                          <p:stCondLst>
                                            <p:cond delay="1999"/>
                                          </p:stCondLst>
                                        </p:cTn>
                                        <p:tgtEl>
                                          <p:spTgt spid="20"/>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26" presetClass="entr" presetSubtype="0" fill="hold" grpId="0" nodeType="click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childTnLst>
                          </p:cTn>
                        </p:par>
                      </p:childTnLst>
                    </p:cTn>
                  </p:par>
                  <p:par>
                    <p:cTn id="211" fill="hold">
                      <p:stCondLst>
                        <p:cond delay="indefinite"/>
                      </p:stCondLst>
                      <p:childTnLst>
                        <p:par>
                          <p:cTn id="212" fill="hold">
                            <p:stCondLst>
                              <p:cond delay="0"/>
                            </p:stCondLst>
                            <p:childTnLst>
                              <p:par>
                                <p:cTn id="213" presetID="26" presetClass="exit" presetSubtype="0" fill="hold" grpId="1" nodeType="clickEffect">
                                  <p:stCondLst>
                                    <p:cond delay="0"/>
                                  </p:stCondLst>
                                  <p:childTnLst>
                                    <p:animEffect transition="out" filter="wipe(down)">
                                      <p:cBhvr>
                                        <p:cTn id="214" dur="180" accel="50000">
                                          <p:stCondLst>
                                            <p:cond delay="1820"/>
                                          </p:stCondLst>
                                        </p:cTn>
                                        <p:tgtEl>
                                          <p:spTgt spid="21"/>
                                        </p:tgtEl>
                                      </p:cBhvr>
                                    </p:animEffect>
                                    <p:anim calcmode="lin" valueType="num">
                                      <p:cBhvr>
                                        <p:cTn id="215" dur="1822" tmFilter="0,0; 0.14,0.31; 0.43,0.73; 0.71,0.91; 1.0,1.0">
                                          <p:stCondLst>
                                            <p:cond delay="0"/>
                                          </p:stCondLst>
                                        </p:cTn>
                                        <p:tgtEl>
                                          <p:spTgt spid="21"/>
                                        </p:tgtEl>
                                        <p:attrNameLst>
                                          <p:attrName>ppt_x</p:attrName>
                                        </p:attrNameLst>
                                      </p:cBhvr>
                                      <p:tavLst>
                                        <p:tav tm="0">
                                          <p:val>
                                            <p:strVal val="ppt_x"/>
                                          </p:val>
                                        </p:tav>
                                        <p:tav tm="100000">
                                          <p:val>
                                            <p:strVal val="#ppt_x+0.25"/>
                                          </p:val>
                                        </p:tav>
                                      </p:tavLst>
                                    </p:anim>
                                    <p:anim calcmode="lin" valueType="num">
                                      <p:cBhvr>
                                        <p:cTn id="216" dur="178">
                                          <p:stCondLst>
                                            <p:cond delay="1822"/>
                                          </p:stCondLst>
                                        </p:cTn>
                                        <p:tgtEl>
                                          <p:spTgt spid="21"/>
                                        </p:tgtEl>
                                        <p:attrNameLst>
                                          <p:attrName>ppt_x</p:attrName>
                                        </p:attrNameLst>
                                      </p:cBhvr>
                                      <p:tavLst>
                                        <p:tav tm="0">
                                          <p:val>
                                            <p:strVal val="ppt_x"/>
                                          </p:val>
                                        </p:tav>
                                        <p:tav tm="100000">
                                          <p:val>
                                            <p:strVal val="ppt_x"/>
                                          </p:val>
                                        </p:tav>
                                      </p:tavLst>
                                    </p:anim>
                                    <p:anim calcmode="lin" valueType="num">
                                      <p:cBhvr>
                                        <p:cTn id="217" dur="664" tmFilter="0.0,0.0;0.25,0.07;0.50,0.2;0.75,0.467;1.0,1.0">
                                          <p:stCondLst>
                                            <p:cond delay="0"/>
                                          </p:stCondLst>
                                        </p:cTn>
                                        <p:tgtEl>
                                          <p:spTgt spid="2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8" dur="664" tmFilter="0, 0; 0.125,0.2665; 0.25,0.4; 0.375,0.465; 0.5,0.5;  0.625,0.535; 0.75,0.6; 0.875,0.7335; 1,1">
                                          <p:stCondLst>
                                            <p:cond delay="664"/>
                                          </p:stCondLst>
                                        </p:cTn>
                                        <p:tgtEl>
                                          <p:spTgt spid="2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9" dur="332" tmFilter="0, 0; 0.125,0.2665; 0.25,0.4; 0.375,0.465; 0.5,0.5;  0.625,0.535; 0.75,0.6; 0.875,0.7335; 1,1">
                                          <p:stCondLst>
                                            <p:cond delay="1324"/>
                                          </p:stCondLst>
                                        </p:cTn>
                                        <p:tgtEl>
                                          <p:spTgt spid="2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20" dur="164" tmFilter="0, 0; 0.125,0.2665; 0.25,0.4; 0.375,0.465; 0.5,0.5;  0.625,0.535; 0.75,0.6; 0.875,0.7335; 1,1">
                                          <p:stCondLst>
                                            <p:cond delay="1656"/>
                                          </p:stCondLst>
                                        </p:cTn>
                                        <p:tgtEl>
                                          <p:spTgt spid="2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21" dur="180" accel="50000">
                                          <p:stCondLst>
                                            <p:cond delay="1820"/>
                                          </p:stCondLst>
                                        </p:cTn>
                                        <p:tgtEl>
                                          <p:spTgt spid="21"/>
                                        </p:tgtEl>
                                        <p:attrNameLst>
                                          <p:attrName>ppt_y</p:attrName>
                                        </p:attrNameLst>
                                      </p:cBhvr>
                                      <p:tavLst>
                                        <p:tav tm="0">
                                          <p:val>
                                            <p:strVal val="ppt_y"/>
                                          </p:val>
                                        </p:tav>
                                        <p:tav tm="100000">
                                          <p:val>
                                            <p:strVal val="ppt_y+ppt_h"/>
                                          </p:val>
                                        </p:tav>
                                      </p:tavLst>
                                    </p:anim>
                                    <p:animScale>
                                      <p:cBhvr>
                                        <p:cTn id="222" dur="26">
                                          <p:stCondLst>
                                            <p:cond delay="620"/>
                                          </p:stCondLst>
                                        </p:cTn>
                                        <p:tgtEl>
                                          <p:spTgt spid="21"/>
                                        </p:tgtEl>
                                      </p:cBhvr>
                                      <p:to x="100000" y="60000"/>
                                    </p:animScale>
                                    <p:animScale>
                                      <p:cBhvr>
                                        <p:cTn id="223" dur="166" decel="50000">
                                          <p:stCondLst>
                                            <p:cond delay="646"/>
                                          </p:stCondLst>
                                        </p:cTn>
                                        <p:tgtEl>
                                          <p:spTgt spid="21"/>
                                        </p:tgtEl>
                                      </p:cBhvr>
                                      <p:to x="100000" y="100000"/>
                                    </p:animScale>
                                    <p:animScale>
                                      <p:cBhvr>
                                        <p:cTn id="224" dur="26">
                                          <p:stCondLst>
                                            <p:cond delay="1312"/>
                                          </p:stCondLst>
                                        </p:cTn>
                                        <p:tgtEl>
                                          <p:spTgt spid="21"/>
                                        </p:tgtEl>
                                      </p:cBhvr>
                                      <p:to x="100000" y="80000"/>
                                    </p:animScale>
                                    <p:animScale>
                                      <p:cBhvr>
                                        <p:cTn id="225" dur="166" decel="50000">
                                          <p:stCondLst>
                                            <p:cond delay="1338"/>
                                          </p:stCondLst>
                                        </p:cTn>
                                        <p:tgtEl>
                                          <p:spTgt spid="21"/>
                                        </p:tgtEl>
                                      </p:cBhvr>
                                      <p:to x="100000" y="100000"/>
                                    </p:animScale>
                                    <p:animScale>
                                      <p:cBhvr>
                                        <p:cTn id="226" dur="26">
                                          <p:stCondLst>
                                            <p:cond delay="1642"/>
                                          </p:stCondLst>
                                        </p:cTn>
                                        <p:tgtEl>
                                          <p:spTgt spid="21"/>
                                        </p:tgtEl>
                                      </p:cBhvr>
                                      <p:to x="100000" y="90000"/>
                                    </p:animScale>
                                    <p:animScale>
                                      <p:cBhvr>
                                        <p:cTn id="227" dur="166" decel="50000">
                                          <p:stCondLst>
                                            <p:cond delay="1668"/>
                                          </p:stCondLst>
                                        </p:cTn>
                                        <p:tgtEl>
                                          <p:spTgt spid="21"/>
                                        </p:tgtEl>
                                      </p:cBhvr>
                                      <p:to x="100000" y="100000"/>
                                    </p:animScale>
                                    <p:animScale>
                                      <p:cBhvr>
                                        <p:cTn id="228" dur="26">
                                          <p:stCondLst>
                                            <p:cond delay="1808"/>
                                          </p:stCondLst>
                                        </p:cTn>
                                        <p:tgtEl>
                                          <p:spTgt spid="21"/>
                                        </p:tgtEl>
                                      </p:cBhvr>
                                      <p:to x="100000" y="95000"/>
                                    </p:animScale>
                                    <p:animScale>
                                      <p:cBhvr>
                                        <p:cTn id="229" dur="166" decel="50000">
                                          <p:stCondLst>
                                            <p:cond delay="1834"/>
                                          </p:stCondLst>
                                        </p:cTn>
                                        <p:tgtEl>
                                          <p:spTgt spid="21"/>
                                        </p:tgtEl>
                                      </p:cBhvr>
                                      <p:to x="100000" y="100000"/>
                                    </p:animScale>
                                    <p:set>
                                      <p:cBhvr>
                                        <p:cTn id="230" dur="1" fill="hold">
                                          <p:stCondLst>
                                            <p:cond delay="1999"/>
                                          </p:stCondLst>
                                        </p:cTn>
                                        <p:tgtEl>
                                          <p:spTgt spid="21"/>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26" presetClass="entr" presetSubtype="0" fill="hold" grpId="0" nodeType="clickEffect">
                                  <p:stCondLst>
                                    <p:cond delay="0"/>
                                  </p:stCondLst>
                                  <p:childTnLst>
                                    <p:set>
                                      <p:cBhvr>
                                        <p:cTn id="234" dur="1" fill="hold">
                                          <p:stCondLst>
                                            <p:cond delay="0"/>
                                          </p:stCondLst>
                                        </p:cTn>
                                        <p:tgtEl>
                                          <p:spTgt spid="23"/>
                                        </p:tgtEl>
                                        <p:attrNameLst>
                                          <p:attrName>style.visibility</p:attrName>
                                        </p:attrNameLst>
                                      </p:cBhvr>
                                      <p:to>
                                        <p:strVal val="visible"/>
                                      </p:to>
                                    </p:set>
                                    <p:animEffect transition="in" filter="wipe(down)">
                                      <p:cBhvr>
                                        <p:cTn id="235" dur="580">
                                          <p:stCondLst>
                                            <p:cond delay="0"/>
                                          </p:stCondLst>
                                        </p:cTn>
                                        <p:tgtEl>
                                          <p:spTgt spid="23"/>
                                        </p:tgtEl>
                                      </p:cBhvr>
                                    </p:animEffect>
                                    <p:anim calcmode="lin" valueType="num">
                                      <p:cBhvr>
                                        <p:cTn id="23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41" dur="26">
                                          <p:stCondLst>
                                            <p:cond delay="650"/>
                                          </p:stCondLst>
                                        </p:cTn>
                                        <p:tgtEl>
                                          <p:spTgt spid="23"/>
                                        </p:tgtEl>
                                      </p:cBhvr>
                                      <p:to x="100000" y="60000"/>
                                    </p:animScale>
                                    <p:animScale>
                                      <p:cBhvr>
                                        <p:cTn id="242" dur="166" decel="50000">
                                          <p:stCondLst>
                                            <p:cond delay="676"/>
                                          </p:stCondLst>
                                        </p:cTn>
                                        <p:tgtEl>
                                          <p:spTgt spid="23"/>
                                        </p:tgtEl>
                                      </p:cBhvr>
                                      <p:to x="100000" y="100000"/>
                                    </p:animScale>
                                    <p:animScale>
                                      <p:cBhvr>
                                        <p:cTn id="243" dur="26">
                                          <p:stCondLst>
                                            <p:cond delay="1312"/>
                                          </p:stCondLst>
                                        </p:cTn>
                                        <p:tgtEl>
                                          <p:spTgt spid="23"/>
                                        </p:tgtEl>
                                      </p:cBhvr>
                                      <p:to x="100000" y="80000"/>
                                    </p:animScale>
                                    <p:animScale>
                                      <p:cBhvr>
                                        <p:cTn id="244" dur="166" decel="50000">
                                          <p:stCondLst>
                                            <p:cond delay="1338"/>
                                          </p:stCondLst>
                                        </p:cTn>
                                        <p:tgtEl>
                                          <p:spTgt spid="23"/>
                                        </p:tgtEl>
                                      </p:cBhvr>
                                      <p:to x="100000" y="100000"/>
                                    </p:animScale>
                                    <p:animScale>
                                      <p:cBhvr>
                                        <p:cTn id="245" dur="26">
                                          <p:stCondLst>
                                            <p:cond delay="1642"/>
                                          </p:stCondLst>
                                        </p:cTn>
                                        <p:tgtEl>
                                          <p:spTgt spid="23"/>
                                        </p:tgtEl>
                                      </p:cBhvr>
                                      <p:to x="100000" y="90000"/>
                                    </p:animScale>
                                    <p:animScale>
                                      <p:cBhvr>
                                        <p:cTn id="246" dur="166" decel="50000">
                                          <p:stCondLst>
                                            <p:cond delay="1668"/>
                                          </p:stCondLst>
                                        </p:cTn>
                                        <p:tgtEl>
                                          <p:spTgt spid="23"/>
                                        </p:tgtEl>
                                      </p:cBhvr>
                                      <p:to x="100000" y="100000"/>
                                    </p:animScale>
                                    <p:animScale>
                                      <p:cBhvr>
                                        <p:cTn id="247" dur="26">
                                          <p:stCondLst>
                                            <p:cond delay="1808"/>
                                          </p:stCondLst>
                                        </p:cTn>
                                        <p:tgtEl>
                                          <p:spTgt spid="23"/>
                                        </p:tgtEl>
                                      </p:cBhvr>
                                      <p:to x="100000" y="95000"/>
                                    </p:animScale>
                                    <p:animScale>
                                      <p:cBhvr>
                                        <p:cTn id="248" dur="166" decel="50000">
                                          <p:stCondLst>
                                            <p:cond delay="1834"/>
                                          </p:stCondLst>
                                        </p:cTn>
                                        <p:tgtEl>
                                          <p:spTgt spid="23"/>
                                        </p:tgtEl>
                                      </p:cBhvr>
                                      <p:to x="100000" y="100000"/>
                                    </p:animScale>
                                  </p:childTnLst>
                                </p:cTn>
                              </p:par>
                            </p:childTnLst>
                          </p:cTn>
                        </p:par>
                      </p:childTnLst>
                    </p:cTn>
                  </p:par>
                  <p:par>
                    <p:cTn id="249" fill="hold">
                      <p:stCondLst>
                        <p:cond delay="indefinite"/>
                      </p:stCondLst>
                      <p:childTnLst>
                        <p:par>
                          <p:cTn id="250" fill="hold">
                            <p:stCondLst>
                              <p:cond delay="0"/>
                            </p:stCondLst>
                            <p:childTnLst>
                              <p:par>
                                <p:cTn id="251" presetID="26" presetClass="exit" presetSubtype="0" fill="hold" grpId="1" nodeType="clickEffect">
                                  <p:stCondLst>
                                    <p:cond delay="0"/>
                                  </p:stCondLst>
                                  <p:childTnLst>
                                    <p:animEffect transition="out" filter="wipe(down)">
                                      <p:cBhvr>
                                        <p:cTn id="252" dur="180" accel="50000">
                                          <p:stCondLst>
                                            <p:cond delay="1820"/>
                                          </p:stCondLst>
                                        </p:cTn>
                                        <p:tgtEl>
                                          <p:spTgt spid="23"/>
                                        </p:tgtEl>
                                      </p:cBhvr>
                                    </p:animEffect>
                                    <p:anim calcmode="lin" valueType="num">
                                      <p:cBhvr>
                                        <p:cTn id="253" dur="1822" tmFilter="0,0; 0.14,0.31; 0.43,0.73; 0.71,0.91; 1.0,1.0">
                                          <p:stCondLst>
                                            <p:cond delay="0"/>
                                          </p:stCondLst>
                                        </p:cTn>
                                        <p:tgtEl>
                                          <p:spTgt spid="23"/>
                                        </p:tgtEl>
                                        <p:attrNameLst>
                                          <p:attrName>ppt_x</p:attrName>
                                        </p:attrNameLst>
                                      </p:cBhvr>
                                      <p:tavLst>
                                        <p:tav tm="0">
                                          <p:val>
                                            <p:strVal val="ppt_x"/>
                                          </p:val>
                                        </p:tav>
                                        <p:tav tm="100000">
                                          <p:val>
                                            <p:strVal val="#ppt_x+0.25"/>
                                          </p:val>
                                        </p:tav>
                                      </p:tavLst>
                                    </p:anim>
                                    <p:anim calcmode="lin" valueType="num">
                                      <p:cBhvr>
                                        <p:cTn id="254" dur="178">
                                          <p:stCondLst>
                                            <p:cond delay="1822"/>
                                          </p:stCondLst>
                                        </p:cTn>
                                        <p:tgtEl>
                                          <p:spTgt spid="23"/>
                                        </p:tgtEl>
                                        <p:attrNameLst>
                                          <p:attrName>ppt_x</p:attrName>
                                        </p:attrNameLst>
                                      </p:cBhvr>
                                      <p:tavLst>
                                        <p:tav tm="0">
                                          <p:val>
                                            <p:strVal val="ppt_x"/>
                                          </p:val>
                                        </p:tav>
                                        <p:tav tm="100000">
                                          <p:val>
                                            <p:strVal val="ppt_x"/>
                                          </p:val>
                                        </p:tav>
                                      </p:tavLst>
                                    </p:anim>
                                    <p:anim calcmode="lin" valueType="num">
                                      <p:cBhvr>
                                        <p:cTn id="255" dur="664" tmFilter="0.0,0.0;0.25,0.07;0.50,0.2;0.75,0.467;1.0,1.0">
                                          <p:stCondLst>
                                            <p:cond delay="0"/>
                                          </p:stCondLst>
                                        </p:cTn>
                                        <p:tgtEl>
                                          <p:spTgt spid="2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6" dur="664" tmFilter="0, 0; 0.125,0.2665; 0.25,0.4; 0.375,0.465; 0.5,0.5;  0.625,0.535; 0.75,0.6; 0.875,0.7335; 1,1">
                                          <p:stCondLst>
                                            <p:cond delay="664"/>
                                          </p:stCondLst>
                                        </p:cTn>
                                        <p:tgtEl>
                                          <p:spTgt spid="2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57" dur="332" tmFilter="0, 0; 0.125,0.2665; 0.25,0.4; 0.375,0.465; 0.5,0.5;  0.625,0.535; 0.75,0.6; 0.875,0.7335; 1,1">
                                          <p:stCondLst>
                                            <p:cond delay="1324"/>
                                          </p:stCondLst>
                                        </p:cTn>
                                        <p:tgtEl>
                                          <p:spTgt spid="2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58" dur="164" tmFilter="0, 0; 0.125,0.2665; 0.25,0.4; 0.375,0.465; 0.5,0.5;  0.625,0.535; 0.75,0.6; 0.875,0.7335; 1,1">
                                          <p:stCondLst>
                                            <p:cond delay="1656"/>
                                          </p:stCondLst>
                                        </p:cTn>
                                        <p:tgtEl>
                                          <p:spTgt spid="2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9" dur="180" accel="50000">
                                          <p:stCondLst>
                                            <p:cond delay="1820"/>
                                          </p:stCondLst>
                                        </p:cTn>
                                        <p:tgtEl>
                                          <p:spTgt spid="23"/>
                                        </p:tgtEl>
                                        <p:attrNameLst>
                                          <p:attrName>ppt_y</p:attrName>
                                        </p:attrNameLst>
                                      </p:cBhvr>
                                      <p:tavLst>
                                        <p:tav tm="0">
                                          <p:val>
                                            <p:strVal val="ppt_y"/>
                                          </p:val>
                                        </p:tav>
                                        <p:tav tm="100000">
                                          <p:val>
                                            <p:strVal val="ppt_y+ppt_h"/>
                                          </p:val>
                                        </p:tav>
                                      </p:tavLst>
                                    </p:anim>
                                    <p:animScale>
                                      <p:cBhvr>
                                        <p:cTn id="260" dur="26">
                                          <p:stCondLst>
                                            <p:cond delay="620"/>
                                          </p:stCondLst>
                                        </p:cTn>
                                        <p:tgtEl>
                                          <p:spTgt spid="23"/>
                                        </p:tgtEl>
                                      </p:cBhvr>
                                      <p:to x="100000" y="60000"/>
                                    </p:animScale>
                                    <p:animScale>
                                      <p:cBhvr>
                                        <p:cTn id="261" dur="166" decel="50000">
                                          <p:stCondLst>
                                            <p:cond delay="646"/>
                                          </p:stCondLst>
                                        </p:cTn>
                                        <p:tgtEl>
                                          <p:spTgt spid="23"/>
                                        </p:tgtEl>
                                      </p:cBhvr>
                                      <p:to x="100000" y="100000"/>
                                    </p:animScale>
                                    <p:animScale>
                                      <p:cBhvr>
                                        <p:cTn id="262" dur="26">
                                          <p:stCondLst>
                                            <p:cond delay="1312"/>
                                          </p:stCondLst>
                                        </p:cTn>
                                        <p:tgtEl>
                                          <p:spTgt spid="23"/>
                                        </p:tgtEl>
                                      </p:cBhvr>
                                      <p:to x="100000" y="80000"/>
                                    </p:animScale>
                                    <p:animScale>
                                      <p:cBhvr>
                                        <p:cTn id="263" dur="166" decel="50000">
                                          <p:stCondLst>
                                            <p:cond delay="1338"/>
                                          </p:stCondLst>
                                        </p:cTn>
                                        <p:tgtEl>
                                          <p:spTgt spid="23"/>
                                        </p:tgtEl>
                                      </p:cBhvr>
                                      <p:to x="100000" y="100000"/>
                                    </p:animScale>
                                    <p:animScale>
                                      <p:cBhvr>
                                        <p:cTn id="264" dur="26">
                                          <p:stCondLst>
                                            <p:cond delay="1642"/>
                                          </p:stCondLst>
                                        </p:cTn>
                                        <p:tgtEl>
                                          <p:spTgt spid="23"/>
                                        </p:tgtEl>
                                      </p:cBhvr>
                                      <p:to x="100000" y="90000"/>
                                    </p:animScale>
                                    <p:animScale>
                                      <p:cBhvr>
                                        <p:cTn id="265" dur="166" decel="50000">
                                          <p:stCondLst>
                                            <p:cond delay="1668"/>
                                          </p:stCondLst>
                                        </p:cTn>
                                        <p:tgtEl>
                                          <p:spTgt spid="23"/>
                                        </p:tgtEl>
                                      </p:cBhvr>
                                      <p:to x="100000" y="100000"/>
                                    </p:animScale>
                                    <p:animScale>
                                      <p:cBhvr>
                                        <p:cTn id="266" dur="26">
                                          <p:stCondLst>
                                            <p:cond delay="1808"/>
                                          </p:stCondLst>
                                        </p:cTn>
                                        <p:tgtEl>
                                          <p:spTgt spid="23"/>
                                        </p:tgtEl>
                                      </p:cBhvr>
                                      <p:to x="100000" y="95000"/>
                                    </p:animScale>
                                    <p:animScale>
                                      <p:cBhvr>
                                        <p:cTn id="267" dur="166" decel="50000">
                                          <p:stCondLst>
                                            <p:cond delay="1834"/>
                                          </p:stCondLst>
                                        </p:cTn>
                                        <p:tgtEl>
                                          <p:spTgt spid="23"/>
                                        </p:tgtEl>
                                      </p:cBhvr>
                                      <p:to x="100000" y="100000"/>
                                    </p:animScale>
                                    <p:set>
                                      <p:cBhvr>
                                        <p:cTn id="268" dur="1" fill="hold">
                                          <p:stCondLst>
                                            <p:cond delay="1999"/>
                                          </p:stCondLst>
                                        </p:cTn>
                                        <p:tgtEl>
                                          <p:spTgt spid="23"/>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26" presetClass="entr" presetSubtype="0" fill="hold" grpId="0" nodeType="clickEffect">
                                  <p:stCondLst>
                                    <p:cond delay="0"/>
                                  </p:stCondLst>
                                  <p:childTnLst>
                                    <p:set>
                                      <p:cBhvr>
                                        <p:cTn id="272" dur="1" fill="hold">
                                          <p:stCondLst>
                                            <p:cond delay="0"/>
                                          </p:stCondLst>
                                        </p:cTn>
                                        <p:tgtEl>
                                          <p:spTgt spid="24"/>
                                        </p:tgtEl>
                                        <p:attrNameLst>
                                          <p:attrName>style.visibility</p:attrName>
                                        </p:attrNameLst>
                                      </p:cBhvr>
                                      <p:to>
                                        <p:strVal val="visible"/>
                                      </p:to>
                                    </p:set>
                                    <p:animEffect transition="in" filter="wipe(down)">
                                      <p:cBhvr>
                                        <p:cTn id="273" dur="580">
                                          <p:stCondLst>
                                            <p:cond delay="0"/>
                                          </p:stCondLst>
                                        </p:cTn>
                                        <p:tgtEl>
                                          <p:spTgt spid="24"/>
                                        </p:tgtEl>
                                      </p:cBhvr>
                                    </p:animEffect>
                                    <p:anim calcmode="lin" valueType="num">
                                      <p:cBhvr>
                                        <p:cTn id="27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7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7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7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7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79" dur="26">
                                          <p:stCondLst>
                                            <p:cond delay="650"/>
                                          </p:stCondLst>
                                        </p:cTn>
                                        <p:tgtEl>
                                          <p:spTgt spid="24"/>
                                        </p:tgtEl>
                                      </p:cBhvr>
                                      <p:to x="100000" y="60000"/>
                                    </p:animScale>
                                    <p:animScale>
                                      <p:cBhvr>
                                        <p:cTn id="280" dur="166" decel="50000">
                                          <p:stCondLst>
                                            <p:cond delay="676"/>
                                          </p:stCondLst>
                                        </p:cTn>
                                        <p:tgtEl>
                                          <p:spTgt spid="24"/>
                                        </p:tgtEl>
                                      </p:cBhvr>
                                      <p:to x="100000" y="100000"/>
                                    </p:animScale>
                                    <p:animScale>
                                      <p:cBhvr>
                                        <p:cTn id="281" dur="26">
                                          <p:stCondLst>
                                            <p:cond delay="1312"/>
                                          </p:stCondLst>
                                        </p:cTn>
                                        <p:tgtEl>
                                          <p:spTgt spid="24"/>
                                        </p:tgtEl>
                                      </p:cBhvr>
                                      <p:to x="100000" y="80000"/>
                                    </p:animScale>
                                    <p:animScale>
                                      <p:cBhvr>
                                        <p:cTn id="282" dur="166" decel="50000">
                                          <p:stCondLst>
                                            <p:cond delay="1338"/>
                                          </p:stCondLst>
                                        </p:cTn>
                                        <p:tgtEl>
                                          <p:spTgt spid="24"/>
                                        </p:tgtEl>
                                      </p:cBhvr>
                                      <p:to x="100000" y="100000"/>
                                    </p:animScale>
                                    <p:animScale>
                                      <p:cBhvr>
                                        <p:cTn id="283" dur="26">
                                          <p:stCondLst>
                                            <p:cond delay="1642"/>
                                          </p:stCondLst>
                                        </p:cTn>
                                        <p:tgtEl>
                                          <p:spTgt spid="24"/>
                                        </p:tgtEl>
                                      </p:cBhvr>
                                      <p:to x="100000" y="90000"/>
                                    </p:animScale>
                                    <p:animScale>
                                      <p:cBhvr>
                                        <p:cTn id="284" dur="166" decel="50000">
                                          <p:stCondLst>
                                            <p:cond delay="1668"/>
                                          </p:stCondLst>
                                        </p:cTn>
                                        <p:tgtEl>
                                          <p:spTgt spid="24"/>
                                        </p:tgtEl>
                                      </p:cBhvr>
                                      <p:to x="100000" y="100000"/>
                                    </p:animScale>
                                    <p:animScale>
                                      <p:cBhvr>
                                        <p:cTn id="285" dur="26">
                                          <p:stCondLst>
                                            <p:cond delay="1808"/>
                                          </p:stCondLst>
                                        </p:cTn>
                                        <p:tgtEl>
                                          <p:spTgt spid="24"/>
                                        </p:tgtEl>
                                      </p:cBhvr>
                                      <p:to x="100000" y="95000"/>
                                    </p:animScale>
                                    <p:animScale>
                                      <p:cBhvr>
                                        <p:cTn id="286" dur="166" decel="50000">
                                          <p:stCondLst>
                                            <p:cond delay="1834"/>
                                          </p:stCondLst>
                                        </p:cTn>
                                        <p:tgtEl>
                                          <p:spTgt spid="24"/>
                                        </p:tgtEl>
                                      </p:cBhvr>
                                      <p:to x="100000" y="100000"/>
                                    </p:animScale>
                                  </p:childTnLst>
                                </p:cTn>
                              </p:par>
                            </p:childTnLst>
                          </p:cTn>
                        </p:par>
                      </p:childTnLst>
                    </p:cTn>
                  </p:par>
                  <p:par>
                    <p:cTn id="287" fill="hold">
                      <p:stCondLst>
                        <p:cond delay="indefinite"/>
                      </p:stCondLst>
                      <p:childTnLst>
                        <p:par>
                          <p:cTn id="288" fill="hold">
                            <p:stCondLst>
                              <p:cond delay="0"/>
                            </p:stCondLst>
                            <p:childTnLst>
                              <p:par>
                                <p:cTn id="289" presetID="26" presetClass="exit" presetSubtype="0" fill="hold" grpId="1" nodeType="clickEffect">
                                  <p:stCondLst>
                                    <p:cond delay="0"/>
                                  </p:stCondLst>
                                  <p:childTnLst>
                                    <p:animEffect transition="out" filter="wipe(down)">
                                      <p:cBhvr>
                                        <p:cTn id="290" dur="180" accel="50000">
                                          <p:stCondLst>
                                            <p:cond delay="1820"/>
                                          </p:stCondLst>
                                        </p:cTn>
                                        <p:tgtEl>
                                          <p:spTgt spid="24"/>
                                        </p:tgtEl>
                                      </p:cBhvr>
                                    </p:animEffect>
                                    <p:anim calcmode="lin" valueType="num">
                                      <p:cBhvr>
                                        <p:cTn id="291" dur="1822" tmFilter="0,0; 0.14,0.31; 0.43,0.73; 0.71,0.91; 1.0,1.0">
                                          <p:stCondLst>
                                            <p:cond delay="0"/>
                                          </p:stCondLst>
                                        </p:cTn>
                                        <p:tgtEl>
                                          <p:spTgt spid="24"/>
                                        </p:tgtEl>
                                        <p:attrNameLst>
                                          <p:attrName>ppt_x</p:attrName>
                                        </p:attrNameLst>
                                      </p:cBhvr>
                                      <p:tavLst>
                                        <p:tav tm="0">
                                          <p:val>
                                            <p:strVal val="ppt_x"/>
                                          </p:val>
                                        </p:tav>
                                        <p:tav tm="100000">
                                          <p:val>
                                            <p:strVal val="#ppt_x+0.25"/>
                                          </p:val>
                                        </p:tav>
                                      </p:tavLst>
                                    </p:anim>
                                    <p:anim calcmode="lin" valueType="num">
                                      <p:cBhvr>
                                        <p:cTn id="292" dur="178">
                                          <p:stCondLst>
                                            <p:cond delay="1822"/>
                                          </p:stCondLst>
                                        </p:cTn>
                                        <p:tgtEl>
                                          <p:spTgt spid="24"/>
                                        </p:tgtEl>
                                        <p:attrNameLst>
                                          <p:attrName>ppt_x</p:attrName>
                                        </p:attrNameLst>
                                      </p:cBhvr>
                                      <p:tavLst>
                                        <p:tav tm="0">
                                          <p:val>
                                            <p:strVal val="ppt_x"/>
                                          </p:val>
                                        </p:tav>
                                        <p:tav tm="100000">
                                          <p:val>
                                            <p:strVal val="ppt_x"/>
                                          </p:val>
                                        </p:tav>
                                      </p:tavLst>
                                    </p:anim>
                                    <p:anim calcmode="lin" valueType="num">
                                      <p:cBhvr>
                                        <p:cTn id="293" dur="664" tmFilter="0.0,0.0;0.25,0.07;0.50,0.2;0.75,0.467;1.0,1.0">
                                          <p:stCondLst>
                                            <p:cond delay="0"/>
                                          </p:stCondLst>
                                        </p:cTn>
                                        <p:tgtEl>
                                          <p:spTgt spid="2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94" dur="664" tmFilter="0, 0; 0.125,0.2665; 0.25,0.4; 0.375,0.465; 0.5,0.5;  0.625,0.535; 0.75,0.6; 0.875,0.7335; 1,1">
                                          <p:stCondLst>
                                            <p:cond delay="664"/>
                                          </p:stCondLst>
                                        </p:cTn>
                                        <p:tgtEl>
                                          <p:spTgt spid="2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5" dur="332" tmFilter="0, 0; 0.125,0.2665; 0.25,0.4; 0.375,0.465; 0.5,0.5;  0.625,0.535; 0.75,0.6; 0.875,0.7335; 1,1">
                                          <p:stCondLst>
                                            <p:cond delay="1324"/>
                                          </p:stCondLst>
                                        </p:cTn>
                                        <p:tgtEl>
                                          <p:spTgt spid="2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96" dur="164" tmFilter="0, 0; 0.125,0.2665; 0.25,0.4; 0.375,0.465; 0.5,0.5;  0.625,0.535; 0.75,0.6; 0.875,0.7335; 1,1">
                                          <p:stCondLst>
                                            <p:cond delay="1656"/>
                                          </p:stCondLst>
                                        </p:cTn>
                                        <p:tgtEl>
                                          <p:spTgt spid="2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7" dur="180" accel="50000">
                                          <p:stCondLst>
                                            <p:cond delay="1820"/>
                                          </p:stCondLst>
                                        </p:cTn>
                                        <p:tgtEl>
                                          <p:spTgt spid="24"/>
                                        </p:tgtEl>
                                        <p:attrNameLst>
                                          <p:attrName>ppt_y</p:attrName>
                                        </p:attrNameLst>
                                      </p:cBhvr>
                                      <p:tavLst>
                                        <p:tav tm="0">
                                          <p:val>
                                            <p:strVal val="ppt_y"/>
                                          </p:val>
                                        </p:tav>
                                        <p:tav tm="100000">
                                          <p:val>
                                            <p:strVal val="ppt_y+ppt_h"/>
                                          </p:val>
                                        </p:tav>
                                      </p:tavLst>
                                    </p:anim>
                                    <p:animScale>
                                      <p:cBhvr>
                                        <p:cTn id="298" dur="26">
                                          <p:stCondLst>
                                            <p:cond delay="620"/>
                                          </p:stCondLst>
                                        </p:cTn>
                                        <p:tgtEl>
                                          <p:spTgt spid="24"/>
                                        </p:tgtEl>
                                      </p:cBhvr>
                                      <p:to x="100000" y="60000"/>
                                    </p:animScale>
                                    <p:animScale>
                                      <p:cBhvr>
                                        <p:cTn id="299" dur="166" decel="50000">
                                          <p:stCondLst>
                                            <p:cond delay="646"/>
                                          </p:stCondLst>
                                        </p:cTn>
                                        <p:tgtEl>
                                          <p:spTgt spid="24"/>
                                        </p:tgtEl>
                                      </p:cBhvr>
                                      <p:to x="100000" y="100000"/>
                                    </p:animScale>
                                    <p:animScale>
                                      <p:cBhvr>
                                        <p:cTn id="300" dur="26">
                                          <p:stCondLst>
                                            <p:cond delay="1312"/>
                                          </p:stCondLst>
                                        </p:cTn>
                                        <p:tgtEl>
                                          <p:spTgt spid="24"/>
                                        </p:tgtEl>
                                      </p:cBhvr>
                                      <p:to x="100000" y="80000"/>
                                    </p:animScale>
                                    <p:animScale>
                                      <p:cBhvr>
                                        <p:cTn id="301" dur="166" decel="50000">
                                          <p:stCondLst>
                                            <p:cond delay="1338"/>
                                          </p:stCondLst>
                                        </p:cTn>
                                        <p:tgtEl>
                                          <p:spTgt spid="24"/>
                                        </p:tgtEl>
                                      </p:cBhvr>
                                      <p:to x="100000" y="100000"/>
                                    </p:animScale>
                                    <p:animScale>
                                      <p:cBhvr>
                                        <p:cTn id="302" dur="26">
                                          <p:stCondLst>
                                            <p:cond delay="1642"/>
                                          </p:stCondLst>
                                        </p:cTn>
                                        <p:tgtEl>
                                          <p:spTgt spid="24"/>
                                        </p:tgtEl>
                                      </p:cBhvr>
                                      <p:to x="100000" y="90000"/>
                                    </p:animScale>
                                    <p:animScale>
                                      <p:cBhvr>
                                        <p:cTn id="303" dur="166" decel="50000">
                                          <p:stCondLst>
                                            <p:cond delay="1668"/>
                                          </p:stCondLst>
                                        </p:cTn>
                                        <p:tgtEl>
                                          <p:spTgt spid="24"/>
                                        </p:tgtEl>
                                      </p:cBhvr>
                                      <p:to x="100000" y="100000"/>
                                    </p:animScale>
                                    <p:animScale>
                                      <p:cBhvr>
                                        <p:cTn id="304" dur="26">
                                          <p:stCondLst>
                                            <p:cond delay="1808"/>
                                          </p:stCondLst>
                                        </p:cTn>
                                        <p:tgtEl>
                                          <p:spTgt spid="24"/>
                                        </p:tgtEl>
                                      </p:cBhvr>
                                      <p:to x="100000" y="95000"/>
                                    </p:animScale>
                                    <p:animScale>
                                      <p:cBhvr>
                                        <p:cTn id="305" dur="166" decel="50000">
                                          <p:stCondLst>
                                            <p:cond delay="1834"/>
                                          </p:stCondLst>
                                        </p:cTn>
                                        <p:tgtEl>
                                          <p:spTgt spid="24"/>
                                        </p:tgtEl>
                                      </p:cBhvr>
                                      <p:to x="100000" y="100000"/>
                                    </p:animScale>
                                    <p:set>
                                      <p:cBhvr>
                                        <p:cTn id="306" dur="1" fill="hold">
                                          <p:stCondLst>
                                            <p:cond delay="1999"/>
                                          </p:stCondLst>
                                        </p:cTn>
                                        <p:tgtEl>
                                          <p:spTgt spid="24"/>
                                        </p:tgtEl>
                                        <p:attrNameLst>
                                          <p:attrName>style.visibility</p:attrName>
                                        </p:attrNameLst>
                                      </p:cBhvr>
                                      <p:to>
                                        <p:strVal val="hidden"/>
                                      </p:to>
                                    </p:set>
                                  </p:childTnLst>
                                </p:cTn>
                              </p:par>
                            </p:childTnLst>
                          </p:cTn>
                        </p:par>
                      </p:childTnLst>
                    </p:cTn>
                  </p:par>
                  <p:par>
                    <p:cTn id="307" fill="hold">
                      <p:stCondLst>
                        <p:cond delay="indefinite"/>
                      </p:stCondLst>
                      <p:childTnLst>
                        <p:par>
                          <p:cTn id="308" fill="hold">
                            <p:stCondLst>
                              <p:cond delay="0"/>
                            </p:stCondLst>
                            <p:childTnLst>
                              <p:par>
                                <p:cTn id="309" presetID="26" presetClass="entr" presetSubtype="0" fill="hold" grpId="0" nodeType="clickEffect">
                                  <p:stCondLst>
                                    <p:cond delay="0"/>
                                  </p:stCondLst>
                                  <p:childTnLst>
                                    <p:set>
                                      <p:cBhvr>
                                        <p:cTn id="310" dur="1" fill="hold">
                                          <p:stCondLst>
                                            <p:cond delay="0"/>
                                          </p:stCondLst>
                                        </p:cTn>
                                        <p:tgtEl>
                                          <p:spTgt spid="16"/>
                                        </p:tgtEl>
                                        <p:attrNameLst>
                                          <p:attrName>style.visibility</p:attrName>
                                        </p:attrNameLst>
                                      </p:cBhvr>
                                      <p:to>
                                        <p:strVal val="visible"/>
                                      </p:to>
                                    </p:set>
                                    <p:animEffect transition="in" filter="wipe(down)">
                                      <p:cBhvr>
                                        <p:cTn id="311" dur="580">
                                          <p:stCondLst>
                                            <p:cond delay="0"/>
                                          </p:stCondLst>
                                        </p:cTn>
                                        <p:tgtEl>
                                          <p:spTgt spid="16"/>
                                        </p:tgtEl>
                                      </p:cBhvr>
                                    </p:animEffect>
                                    <p:anim calcmode="lin" valueType="num">
                                      <p:cBhvr>
                                        <p:cTn id="31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7" dur="26">
                                          <p:stCondLst>
                                            <p:cond delay="650"/>
                                          </p:stCondLst>
                                        </p:cTn>
                                        <p:tgtEl>
                                          <p:spTgt spid="16"/>
                                        </p:tgtEl>
                                      </p:cBhvr>
                                      <p:to x="100000" y="60000"/>
                                    </p:animScale>
                                    <p:animScale>
                                      <p:cBhvr>
                                        <p:cTn id="318" dur="166" decel="50000">
                                          <p:stCondLst>
                                            <p:cond delay="676"/>
                                          </p:stCondLst>
                                        </p:cTn>
                                        <p:tgtEl>
                                          <p:spTgt spid="16"/>
                                        </p:tgtEl>
                                      </p:cBhvr>
                                      <p:to x="100000" y="100000"/>
                                    </p:animScale>
                                    <p:animScale>
                                      <p:cBhvr>
                                        <p:cTn id="319" dur="26">
                                          <p:stCondLst>
                                            <p:cond delay="1312"/>
                                          </p:stCondLst>
                                        </p:cTn>
                                        <p:tgtEl>
                                          <p:spTgt spid="16"/>
                                        </p:tgtEl>
                                      </p:cBhvr>
                                      <p:to x="100000" y="80000"/>
                                    </p:animScale>
                                    <p:animScale>
                                      <p:cBhvr>
                                        <p:cTn id="320" dur="166" decel="50000">
                                          <p:stCondLst>
                                            <p:cond delay="1338"/>
                                          </p:stCondLst>
                                        </p:cTn>
                                        <p:tgtEl>
                                          <p:spTgt spid="16"/>
                                        </p:tgtEl>
                                      </p:cBhvr>
                                      <p:to x="100000" y="100000"/>
                                    </p:animScale>
                                    <p:animScale>
                                      <p:cBhvr>
                                        <p:cTn id="321" dur="26">
                                          <p:stCondLst>
                                            <p:cond delay="1642"/>
                                          </p:stCondLst>
                                        </p:cTn>
                                        <p:tgtEl>
                                          <p:spTgt spid="16"/>
                                        </p:tgtEl>
                                      </p:cBhvr>
                                      <p:to x="100000" y="90000"/>
                                    </p:animScale>
                                    <p:animScale>
                                      <p:cBhvr>
                                        <p:cTn id="322" dur="166" decel="50000">
                                          <p:stCondLst>
                                            <p:cond delay="1668"/>
                                          </p:stCondLst>
                                        </p:cTn>
                                        <p:tgtEl>
                                          <p:spTgt spid="16"/>
                                        </p:tgtEl>
                                      </p:cBhvr>
                                      <p:to x="100000" y="100000"/>
                                    </p:animScale>
                                    <p:animScale>
                                      <p:cBhvr>
                                        <p:cTn id="323" dur="26">
                                          <p:stCondLst>
                                            <p:cond delay="1808"/>
                                          </p:stCondLst>
                                        </p:cTn>
                                        <p:tgtEl>
                                          <p:spTgt spid="16"/>
                                        </p:tgtEl>
                                      </p:cBhvr>
                                      <p:to x="100000" y="95000"/>
                                    </p:animScale>
                                    <p:animScale>
                                      <p:cBhvr>
                                        <p:cTn id="324" dur="166" decel="50000">
                                          <p:stCondLst>
                                            <p:cond delay="1834"/>
                                          </p:stCondLst>
                                        </p:cTn>
                                        <p:tgtEl>
                                          <p:spTgt spid="16"/>
                                        </p:tgtEl>
                                      </p:cBhvr>
                                      <p:to x="100000" y="100000"/>
                                    </p:animScale>
                                  </p:childTnLst>
                                </p:cTn>
                              </p:par>
                            </p:childTnLst>
                          </p:cTn>
                        </p:par>
                      </p:childTnLst>
                    </p:cTn>
                  </p:par>
                  <p:par>
                    <p:cTn id="325" fill="hold">
                      <p:stCondLst>
                        <p:cond delay="indefinite"/>
                      </p:stCondLst>
                      <p:childTnLst>
                        <p:par>
                          <p:cTn id="326" fill="hold">
                            <p:stCondLst>
                              <p:cond delay="0"/>
                            </p:stCondLst>
                            <p:childTnLst>
                              <p:par>
                                <p:cTn id="327" presetID="26" presetClass="exit" presetSubtype="0" fill="hold" grpId="1" nodeType="clickEffect">
                                  <p:stCondLst>
                                    <p:cond delay="0"/>
                                  </p:stCondLst>
                                  <p:childTnLst>
                                    <p:animEffect transition="out" filter="wipe(down)">
                                      <p:cBhvr>
                                        <p:cTn id="328" dur="180" accel="50000">
                                          <p:stCondLst>
                                            <p:cond delay="1820"/>
                                          </p:stCondLst>
                                        </p:cTn>
                                        <p:tgtEl>
                                          <p:spTgt spid="16"/>
                                        </p:tgtEl>
                                      </p:cBhvr>
                                    </p:animEffect>
                                    <p:anim calcmode="lin" valueType="num">
                                      <p:cBhvr>
                                        <p:cTn id="329"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330"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331"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32"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33"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4"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5"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336" dur="26">
                                          <p:stCondLst>
                                            <p:cond delay="620"/>
                                          </p:stCondLst>
                                        </p:cTn>
                                        <p:tgtEl>
                                          <p:spTgt spid="16"/>
                                        </p:tgtEl>
                                      </p:cBhvr>
                                      <p:to x="100000" y="60000"/>
                                    </p:animScale>
                                    <p:animScale>
                                      <p:cBhvr>
                                        <p:cTn id="337" dur="166" decel="50000">
                                          <p:stCondLst>
                                            <p:cond delay="646"/>
                                          </p:stCondLst>
                                        </p:cTn>
                                        <p:tgtEl>
                                          <p:spTgt spid="16"/>
                                        </p:tgtEl>
                                      </p:cBhvr>
                                      <p:to x="100000" y="100000"/>
                                    </p:animScale>
                                    <p:animScale>
                                      <p:cBhvr>
                                        <p:cTn id="338" dur="26">
                                          <p:stCondLst>
                                            <p:cond delay="1312"/>
                                          </p:stCondLst>
                                        </p:cTn>
                                        <p:tgtEl>
                                          <p:spTgt spid="16"/>
                                        </p:tgtEl>
                                      </p:cBhvr>
                                      <p:to x="100000" y="80000"/>
                                    </p:animScale>
                                    <p:animScale>
                                      <p:cBhvr>
                                        <p:cTn id="339" dur="166" decel="50000">
                                          <p:stCondLst>
                                            <p:cond delay="1338"/>
                                          </p:stCondLst>
                                        </p:cTn>
                                        <p:tgtEl>
                                          <p:spTgt spid="16"/>
                                        </p:tgtEl>
                                      </p:cBhvr>
                                      <p:to x="100000" y="100000"/>
                                    </p:animScale>
                                    <p:animScale>
                                      <p:cBhvr>
                                        <p:cTn id="340" dur="26">
                                          <p:stCondLst>
                                            <p:cond delay="1642"/>
                                          </p:stCondLst>
                                        </p:cTn>
                                        <p:tgtEl>
                                          <p:spTgt spid="16"/>
                                        </p:tgtEl>
                                      </p:cBhvr>
                                      <p:to x="100000" y="90000"/>
                                    </p:animScale>
                                    <p:animScale>
                                      <p:cBhvr>
                                        <p:cTn id="341" dur="166" decel="50000">
                                          <p:stCondLst>
                                            <p:cond delay="1668"/>
                                          </p:stCondLst>
                                        </p:cTn>
                                        <p:tgtEl>
                                          <p:spTgt spid="16"/>
                                        </p:tgtEl>
                                      </p:cBhvr>
                                      <p:to x="100000" y="100000"/>
                                    </p:animScale>
                                    <p:animScale>
                                      <p:cBhvr>
                                        <p:cTn id="342" dur="26">
                                          <p:stCondLst>
                                            <p:cond delay="1808"/>
                                          </p:stCondLst>
                                        </p:cTn>
                                        <p:tgtEl>
                                          <p:spTgt spid="16"/>
                                        </p:tgtEl>
                                      </p:cBhvr>
                                      <p:to x="100000" y="95000"/>
                                    </p:animScale>
                                    <p:animScale>
                                      <p:cBhvr>
                                        <p:cTn id="343" dur="166" decel="50000">
                                          <p:stCondLst>
                                            <p:cond delay="1834"/>
                                          </p:stCondLst>
                                        </p:cTn>
                                        <p:tgtEl>
                                          <p:spTgt spid="16"/>
                                        </p:tgtEl>
                                      </p:cBhvr>
                                      <p:to x="100000" y="100000"/>
                                    </p:animScale>
                                    <p:set>
                                      <p:cBhvr>
                                        <p:cTn id="344" dur="1" fill="hold">
                                          <p:stCondLst>
                                            <p:cond delay="1999"/>
                                          </p:stCondLst>
                                        </p:cTn>
                                        <p:tgtEl>
                                          <p:spTgt spid="16"/>
                                        </p:tgtEl>
                                        <p:attrNameLst>
                                          <p:attrName>style.visibility</p:attrName>
                                        </p:attrNameLst>
                                      </p:cBhvr>
                                      <p:to>
                                        <p:strVal val="hidden"/>
                                      </p:to>
                                    </p:set>
                                  </p:childTnLst>
                                </p:cTn>
                              </p:par>
                            </p:childTnLst>
                          </p:cTn>
                        </p:par>
                      </p:childTnLst>
                    </p:cTn>
                  </p:par>
                  <p:par>
                    <p:cTn id="345" fill="hold">
                      <p:stCondLst>
                        <p:cond delay="indefinite"/>
                      </p:stCondLst>
                      <p:childTnLst>
                        <p:par>
                          <p:cTn id="346" fill="hold">
                            <p:stCondLst>
                              <p:cond delay="0"/>
                            </p:stCondLst>
                            <p:childTnLst>
                              <p:par>
                                <p:cTn id="347" presetID="26" presetClass="entr" presetSubtype="0" fill="hold" grpId="0" nodeType="clickEffect">
                                  <p:stCondLst>
                                    <p:cond delay="0"/>
                                  </p:stCondLst>
                                  <p:childTnLst>
                                    <p:set>
                                      <p:cBhvr>
                                        <p:cTn id="348" dur="1" fill="hold">
                                          <p:stCondLst>
                                            <p:cond delay="0"/>
                                          </p:stCondLst>
                                        </p:cTn>
                                        <p:tgtEl>
                                          <p:spTgt spid="19"/>
                                        </p:tgtEl>
                                        <p:attrNameLst>
                                          <p:attrName>style.visibility</p:attrName>
                                        </p:attrNameLst>
                                      </p:cBhvr>
                                      <p:to>
                                        <p:strVal val="visible"/>
                                      </p:to>
                                    </p:set>
                                    <p:animEffect transition="in" filter="wipe(down)">
                                      <p:cBhvr>
                                        <p:cTn id="349" dur="580">
                                          <p:stCondLst>
                                            <p:cond delay="0"/>
                                          </p:stCondLst>
                                        </p:cTn>
                                        <p:tgtEl>
                                          <p:spTgt spid="19"/>
                                        </p:tgtEl>
                                      </p:cBhvr>
                                    </p:animEffect>
                                    <p:anim calcmode="lin" valueType="num">
                                      <p:cBhvr>
                                        <p:cTn id="35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5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5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5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5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55" dur="26">
                                          <p:stCondLst>
                                            <p:cond delay="650"/>
                                          </p:stCondLst>
                                        </p:cTn>
                                        <p:tgtEl>
                                          <p:spTgt spid="19"/>
                                        </p:tgtEl>
                                      </p:cBhvr>
                                      <p:to x="100000" y="60000"/>
                                    </p:animScale>
                                    <p:animScale>
                                      <p:cBhvr>
                                        <p:cTn id="356" dur="166" decel="50000">
                                          <p:stCondLst>
                                            <p:cond delay="676"/>
                                          </p:stCondLst>
                                        </p:cTn>
                                        <p:tgtEl>
                                          <p:spTgt spid="19"/>
                                        </p:tgtEl>
                                      </p:cBhvr>
                                      <p:to x="100000" y="100000"/>
                                    </p:animScale>
                                    <p:animScale>
                                      <p:cBhvr>
                                        <p:cTn id="357" dur="26">
                                          <p:stCondLst>
                                            <p:cond delay="1312"/>
                                          </p:stCondLst>
                                        </p:cTn>
                                        <p:tgtEl>
                                          <p:spTgt spid="19"/>
                                        </p:tgtEl>
                                      </p:cBhvr>
                                      <p:to x="100000" y="80000"/>
                                    </p:animScale>
                                    <p:animScale>
                                      <p:cBhvr>
                                        <p:cTn id="358" dur="166" decel="50000">
                                          <p:stCondLst>
                                            <p:cond delay="1338"/>
                                          </p:stCondLst>
                                        </p:cTn>
                                        <p:tgtEl>
                                          <p:spTgt spid="19"/>
                                        </p:tgtEl>
                                      </p:cBhvr>
                                      <p:to x="100000" y="100000"/>
                                    </p:animScale>
                                    <p:animScale>
                                      <p:cBhvr>
                                        <p:cTn id="359" dur="26">
                                          <p:stCondLst>
                                            <p:cond delay="1642"/>
                                          </p:stCondLst>
                                        </p:cTn>
                                        <p:tgtEl>
                                          <p:spTgt spid="19"/>
                                        </p:tgtEl>
                                      </p:cBhvr>
                                      <p:to x="100000" y="90000"/>
                                    </p:animScale>
                                    <p:animScale>
                                      <p:cBhvr>
                                        <p:cTn id="360" dur="166" decel="50000">
                                          <p:stCondLst>
                                            <p:cond delay="1668"/>
                                          </p:stCondLst>
                                        </p:cTn>
                                        <p:tgtEl>
                                          <p:spTgt spid="19"/>
                                        </p:tgtEl>
                                      </p:cBhvr>
                                      <p:to x="100000" y="100000"/>
                                    </p:animScale>
                                    <p:animScale>
                                      <p:cBhvr>
                                        <p:cTn id="361" dur="26">
                                          <p:stCondLst>
                                            <p:cond delay="1808"/>
                                          </p:stCondLst>
                                        </p:cTn>
                                        <p:tgtEl>
                                          <p:spTgt spid="19"/>
                                        </p:tgtEl>
                                      </p:cBhvr>
                                      <p:to x="100000" y="95000"/>
                                    </p:animScale>
                                    <p:animScale>
                                      <p:cBhvr>
                                        <p:cTn id="362" dur="166" decel="50000">
                                          <p:stCondLst>
                                            <p:cond delay="1834"/>
                                          </p:stCondLst>
                                        </p:cTn>
                                        <p:tgtEl>
                                          <p:spTgt spid="19"/>
                                        </p:tgtEl>
                                      </p:cBhvr>
                                      <p:to x="100000" y="100000"/>
                                    </p:animScale>
                                  </p:childTnLst>
                                </p:cTn>
                              </p:par>
                            </p:childTnLst>
                          </p:cTn>
                        </p:par>
                      </p:childTnLst>
                    </p:cTn>
                  </p:par>
                  <p:par>
                    <p:cTn id="363" fill="hold">
                      <p:stCondLst>
                        <p:cond delay="indefinite"/>
                      </p:stCondLst>
                      <p:childTnLst>
                        <p:par>
                          <p:cTn id="364" fill="hold">
                            <p:stCondLst>
                              <p:cond delay="0"/>
                            </p:stCondLst>
                            <p:childTnLst>
                              <p:par>
                                <p:cTn id="365" presetID="26" presetClass="exit" presetSubtype="0" fill="hold" grpId="3" nodeType="clickEffect">
                                  <p:stCondLst>
                                    <p:cond delay="0"/>
                                  </p:stCondLst>
                                  <p:childTnLst>
                                    <p:animEffect transition="out" filter="wipe(down)">
                                      <p:cBhvr>
                                        <p:cTn id="366" dur="180" accel="50000">
                                          <p:stCondLst>
                                            <p:cond delay="1820"/>
                                          </p:stCondLst>
                                        </p:cTn>
                                        <p:tgtEl>
                                          <p:spTgt spid="19"/>
                                        </p:tgtEl>
                                      </p:cBhvr>
                                    </p:animEffect>
                                    <p:anim calcmode="lin" valueType="num">
                                      <p:cBhvr>
                                        <p:cTn id="367" dur="1822" tmFilter="0,0; 0.14,0.31; 0.43,0.73; 0.71,0.91; 1.0,1.0">
                                          <p:stCondLst>
                                            <p:cond delay="0"/>
                                          </p:stCondLst>
                                        </p:cTn>
                                        <p:tgtEl>
                                          <p:spTgt spid="19"/>
                                        </p:tgtEl>
                                        <p:attrNameLst>
                                          <p:attrName>ppt_x</p:attrName>
                                        </p:attrNameLst>
                                      </p:cBhvr>
                                      <p:tavLst>
                                        <p:tav tm="0">
                                          <p:val>
                                            <p:strVal val="ppt_x"/>
                                          </p:val>
                                        </p:tav>
                                        <p:tav tm="100000">
                                          <p:val>
                                            <p:strVal val="#ppt_x+0.25"/>
                                          </p:val>
                                        </p:tav>
                                      </p:tavLst>
                                    </p:anim>
                                    <p:anim calcmode="lin" valueType="num">
                                      <p:cBhvr>
                                        <p:cTn id="368" dur="178">
                                          <p:stCondLst>
                                            <p:cond delay="1822"/>
                                          </p:stCondLst>
                                        </p:cTn>
                                        <p:tgtEl>
                                          <p:spTgt spid="19"/>
                                        </p:tgtEl>
                                        <p:attrNameLst>
                                          <p:attrName>ppt_x</p:attrName>
                                        </p:attrNameLst>
                                      </p:cBhvr>
                                      <p:tavLst>
                                        <p:tav tm="0">
                                          <p:val>
                                            <p:strVal val="ppt_x"/>
                                          </p:val>
                                        </p:tav>
                                        <p:tav tm="100000">
                                          <p:val>
                                            <p:strVal val="ppt_x"/>
                                          </p:val>
                                        </p:tav>
                                      </p:tavLst>
                                    </p:anim>
                                    <p:anim calcmode="lin" valueType="num">
                                      <p:cBhvr>
                                        <p:cTn id="369" dur="664" tmFilter="0.0,0.0;0.25,0.07;0.50,0.2;0.75,0.467;1.0,1.0">
                                          <p:stCondLst>
                                            <p:cond delay="0"/>
                                          </p:stCondLst>
                                        </p:cTn>
                                        <p:tgtEl>
                                          <p:spTgt spid="1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0" dur="664" tmFilter="0, 0; 0.125,0.2665; 0.25,0.4; 0.375,0.465; 0.5,0.5;  0.625,0.535; 0.75,0.6; 0.875,0.7335; 1,1">
                                          <p:stCondLst>
                                            <p:cond delay="664"/>
                                          </p:stCondLst>
                                        </p:cTn>
                                        <p:tgtEl>
                                          <p:spTgt spid="1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71" dur="332" tmFilter="0, 0; 0.125,0.2665; 0.25,0.4; 0.375,0.465; 0.5,0.5;  0.625,0.535; 0.75,0.6; 0.875,0.7335; 1,1">
                                          <p:stCondLst>
                                            <p:cond delay="1324"/>
                                          </p:stCondLst>
                                        </p:cTn>
                                        <p:tgtEl>
                                          <p:spTgt spid="1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72" dur="164" tmFilter="0, 0; 0.125,0.2665; 0.25,0.4; 0.375,0.465; 0.5,0.5;  0.625,0.535; 0.75,0.6; 0.875,0.7335; 1,1">
                                          <p:stCondLst>
                                            <p:cond delay="1656"/>
                                          </p:stCondLst>
                                        </p:cTn>
                                        <p:tgtEl>
                                          <p:spTgt spid="1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3" dur="180" accel="50000">
                                          <p:stCondLst>
                                            <p:cond delay="1820"/>
                                          </p:stCondLst>
                                        </p:cTn>
                                        <p:tgtEl>
                                          <p:spTgt spid="19"/>
                                        </p:tgtEl>
                                        <p:attrNameLst>
                                          <p:attrName>ppt_y</p:attrName>
                                        </p:attrNameLst>
                                      </p:cBhvr>
                                      <p:tavLst>
                                        <p:tav tm="0">
                                          <p:val>
                                            <p:strVal val="ppt_y"/>
                                          </p:val>
                                        </p:tav>
                                        <p:tav tm="100000">
                                          <p:val>
                                            <p:strVal val="ppt_y+ppt_h"/>
                                          </p:val>
                                        </p:tav>
                                      </p:tavLst>
                                    </p:anim>
                                    <p:animScale>
                                      <p:cBhvr>
                                        <p:cTn id="374" dur="26">
                                          <p:stCondLst>
                                            <p:cond delay="620"/>
                                          </p:stCondLst>
                                        </p:cTn>
                                        <p:tgtEl>
                                          <p:spTgt spid="19"/>
                                        </p:tgtEl>
                                      </p:cBhvr>
                                      <p:to x="100000" y="60000"/>
                                    </p:animScale>
                                    <p:animScale>
                                      <p:cBhvr>
                                        <p:cTn id="375" dur="166" decel="50000">
                                          <p:stCondLst>
                                            <p:cond delay="646"/>
                                          </p:stCondLst>
                                        </p:cTn>
                                        <p:tgtEl>
                                          <p:spTgt spid="19"/>
                                        </p:tgtEl>
                                      </p:cBhvr>
                                      <p:to x="100000" y="100000"/>
                                    </p:animScale>
                                    <p:animScale>
                                      <p:cBhvr>
                                        <p:cTn id="376" dur="26">
                                          <p:stCondLst>
                                            <p:cond delay="1312"/>
                                          </p:stCondLst>
                                        </p:cTn>
                                        <p:tgtEl>
                                          <p:spTgt spid="19"/>
                                        </p:tgtEl>
                                      </p:cBhvr>
                                      <p:to x="100000" y="80000"/>
                                    </p:animScale>
                                    <p:animScale>
                                      <p:cBhvr>
                                        <p:cTn id="377" dur="166" decel="50000">
                                          <p:stCondLst>
                                            <p:cond delay="1338"/>
                                          </p:stCondLst>
                                        </p:cTn>
                                        <p:tgtEl>
                                          <p:spTgt spid="19"/>
                                        </p:tgtEl>
                                      </p:cBhvr>
                                      <p:to x="100000" y="100000"/>
                                    </p:animScale>
                                    <p:animScale>
                                      <p:cBhvr>
                                        <p:cTn id="378" dur="26">
                                          <p:stCondLst>
                                            <p:cond delay="1642"/>
                                          </p:stCondLst>
                                        </p:cTn>
                                        <p:tgtEl>
                                          <p:spTgt spid="19"/>
                                        </p:tgtEl>
                                      </p:cBhvr>
                                      <p:to x="100000" y="90000"/>
                                    </p:animScale>
                                    <p:animScale>
                                      <p:cBhvr>
                                        <p:cTn id="379" dur="166" decel="50000">
                                          <p:stCondLst>
                                            <p:cond delay="1668"/>
                                          </p:stCondLst>
                                        </p:cTn>
                                        <p:tgtEl>
                                          <p:spTgt spid="19"/>
                                        </p:tgtEl>
                                      </p:cBhvr>
                                      <p:to x="100000" y="100000"/>
                                    </p:animScale>
                                    <p:animScale>
                                      <p:cBhvr>
                                        <p:cTn id="380" dur="26">
                                          <p:stCondLst>
                                            <p:cond delay="1808"/>
                                          </p:stCondLst>
                                        </p:cTn>
                                        <p:tgtEl>
                                          <p:spTgt spid="19"/>
                                        </p:tgtEl>
                                      </p:cBhvr>
                                      <p:to x="100000" y="95000"/>
                                    </p:animScale>
                                    <p:animScale>
                                      <p:cBhvr>
                                        <p:cTn id="381" dur="166" decel="50000">
                                          <p:stCondLst>
                                            <p:cond delay="1834"/>
                                          </p:stCondLst>
                                        </p:cTn>
                                        <p:tgtEl>
                                          <p:spTgt spid="19"/>
                                        </p:tgtEl>
                                      </p:cBhvr>
                                      <p:to x="100000" y="100000"/>
                                    </p:animScale>
                                    <p:set>
                                      <p:cBhvr>
                                        <p:cTn id="382" dur="1" fill="hold">
                                          <p:stCondLst>
                                            <p:cond delay="1999"/>
                                          </p:stCondLst>
                                        </p:cTn>
                                        <p:tgtEl>
                                          <p:spTgt spid="19"/>
                                        </p:tgtEl>
                                        <p:attrNameLst>
                                          <p:attrName>style.visibility</p:attrName>
                                        </p:attrNameLst>
                                      </p:cBhvr>
                                      <p:to>
                                        <p:strVal val="hidden"/>
                                      </p:to>
                                    </p:set>
                                  </p:childTnLst>
                                </p:cTn>
                              </p:par>
                            </p:childTnLst>
                          </p:cTn>
                        </p:par>
                      </p:childTnLst>
                    </p:cTn>
                  </p:par>
                  <p:par>
                    <p:cTn id="383" fill="hold">
                      <p:stCondLst>
                        <p:cond delay="indefinite"/>
                      </p:stCondLst>
                      <p:childTnLst>
                        <p:par>
                          <p:cTn id="384" fill="hold">
                            <p:stCondLst>
                              <p:cond delay="0"/>
                            </p:stCondLst>
                            <p:childTnLst>
                              <p:par>
                                <p:cTn id="385" presetID="26" presetClass="entr" presetSubtype="0" fill="hold" grpId="0" nodeType="clickEffect">
                                  <p:stCondLst>
                                    <p:cond delay="0"/>
                                  </p:stCondLst>
                                  <p:childTnLst>
                                    <p:set>
                                      <p:cBhvr>
                                        <p:cTn id="386" dur="1" fill="hold">
                                          <p:stCondLst>
                                            <p:cond delay="0"/>
                                          </p:stCondLst>
                                        </p:cTn>
                                        <p:tgtEl>
                                          <p:spTgt spid="25"/>
                                        </p:tgtEl>
                                        <p:attrNameLst>
                                          <p:attrName>style.visibility</p:attrName>
                                        </p:attrNameLst>
                                      </p:cBhvr>
                                      <p:to>
                                        <p:strVal val="visible"/>
                                      </p:to>
                                    </p:set>
                                    <p:animEffect transition="in" filter="wipe(down)">
                                      <p:cBhvr>
                                        <p:cTn id="387" dur="580">
                                          <p:stCondLst>
                                            <p:cond delay="0"/>
                                          </p:stCondLst>
                                        </p:cTn>
                                        <p:tgtEl>
                                          <p:spTgt spid="25"/>
                                        </p:tgtEl>
                                      </p:cBhvr>
                                    </p:animEffect>
                                    <p:anim calcmode="lin" valueType="num">
                                      <p:cBhvr>
                                        <p:cTn id="38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8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9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9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9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93" dur="26">
                                          <p:stCondLst>
                                            <p:cond delay="650"/>
                                          </p:stCondLst>
                                        </p:cTn>
                                        <p:tgtEl>
                                          <p:spTgt spid="25"/>
                                        </p:tgtEl>
                                      </p:cBhvr>
                                      <p:to x="100000" y="60000"/>
                                    </p:animScale>
                                    <p:animScale>
                                      <p:cBhvr>
                                        <p:cTn id="394" dur="166" decel="50000">
                                          <p:stCondLst>
                                            <p:cond delay="676"/>
                                          </p:stCondLst>
                                        </p:cTn>
                                        <p:tgtEl>
                                          <p:spTgt spid="25"/>
                                        </p:tgtEl>
                                      </p:cBhvr>
                                      <p:to x="100000" y="100000"/>
                                    </p:animScale>
                                    <p:animScale>
                                      <p:cBhvr>
                                        <p:cTn id="395" dur="26">
                                          <p:stCondLst>
                                            <p:cond delay="1312"/>
                                          </p:stCondLst>
                                        </p:cTn>
                                        <p:tgtEl>
                                          <p:spTgt spid="25"/>
                                        </p:tgtEl>
                                      </p:cBhvr>
                                      <p:to x="100000" y="80000"/>
                                    </p:animScale>
                                    <p:animScale>
                                      <p:cBhvr>
                                        <p:cTn id="396" dur="166" decel="50000">
                                          <p:stCondLst>
                                            <p:cond delay="1338"/>
                                          </p:stCondLst>
                                        </p:cTn>
                                        <p:tgtEl>
                                          <p:spTgt spid="25"/>
                                        </p:tgtEl>
                                      </p:cBhvr>
                                      <p:to x="100000" y="100000"/>
                                    </p:animScale>
                                    <p:animScale>
                                      <p:cBhvr>
                                        <p:cTn id="397" dur="26">
                                          <p:stCondLst>
                                            <p:cond delay="1642"/>
                                          </p:stCondLst>
                                        </p:cTn>
                                        <p:tgtEl>
                                          <p:spTgt spid="25"/>
                                        </p:tgtEl>
                                      </p:cBhvr>
                                      <p:to x="100000" y="90000"/>
                                    </p:animScale>
                                    <p:animScale>
                                      <p:cBhvr>
                                        <p:cTn id="398" dur="166" decel="50000">
                                          <p:stCondLst>
                                            <p:cond delay="1668"/>
                                          </p:stCondLst>
                                        </p:cTn>
                                        <p:tgtEl>
                                          <p:spTgt spid="25"/>
                                        </p:tgtEl>
                                      </p:cBhvr>
                                      <p:to x="100000" y="100000"/>
                                    </p:animScale>
                                    <p:animScale>
                                      <p:cBhvr>
                                        <p:cTn id="399" dur="26">
                                          <p:stCondLst>
                                            <p:cond delay="1808"/>
                                          </p:stCondLst>
                                        </p:cTn>
                                        <p:tgtEl>
                                          <p:spTgt spid="25"/>
                                        </p:tgtEl>
                                      </p:cBhvr>
                                      <p:to x="100000" y="95000"/>
                                    </p:animScale>
                                    <p:animScale>
                                      <p:cBhvr>
                                        <p:cTn id="400" dur="166" decel="50000">
                                          <p:stCondLst>
                                            <p:cond delay="1834"/>
                                          </p:stCondLst>
                                        </p:cTn>
                                        <p:tgtEl>
                                          <p:spTgt spid="25"/>
                                        </p:tgtEl>
                                      </p:cBhvr>
                                      <p:to x="100000" y="100000"/>
                                    </p:animScale>
                                  </p:childTnLst>
                                </p:cTn>
                              </p:par>
                            </p:childTnLst>
                          </p:cTn>
                        </p:par>
                      </p:childTnLst>
                    </p:cTn>
                  </p:par>
                  <p:par>
                    <p:cTn id="401" fill="hold">
                      <p:stCondLst>
                        <p:cond delay="indefinite"/>
                      </p:stCondLst>
                      <p:childTnLst>
                        <p:par>
                          <p:cTn id="402" fill="hold">
                            <p:stCondLst>
                              <p:cond delay="0"/>
                            </p:stCondLst>
                            <p:childTnLst>
                              <p:par>
                                <p:cTn id="403" presetID="1" presetClass="exit" presetSubtype="0" fill="hold" grpId="1" nodeType="clickEffect">
                                  <p:stCondLst>
                                    <p:cond delay="0"/>
                                  </p:stCondLst>
                                  <p:childTnLst>
                                    <p:set>
                                      <p:cBhvr>
                                        <p:cTn id="404" dur="1" fill="hold">
                                          <p:stCondLst>
                                            <p:cond delay="0"/>
                                          </p:stCondLst>
                                        </p:cTn>
                                        <p:tgtEl>
                                          <p:spTgt spid="25"/>
                                        </p:tgtEl>
                                        <p:attrNameLst>
                                          <p:attrName>style.visibility</p:attrName>
                                        </p:attrNameLst>
                                      </p:cBhvr>
                                      <p:to>
                                        <p:strVal val="hidden"/>
                                      </p:to>
                                    </p:set>
                                  </p:childTnLst>
                                </p:cTn>
                              </p:par>
                            </p:childTnLst>
                          </p:cTn>
                        </p:par>
                      </p:childTnLst>
                    </p:cTn>
                  </p:par>
                  <p:par>
                    <p:cTn id="405" fill="hold">
                      <p:stCondLst>
                        <p:cond delay="indefinite"/>
                      </p:stCondLst>
                      <p:childTnLst>
                        <p:par>
                          <p:cTn id="406" fill="hold">
                            <p:stCondLst>
                              <p:cond delay="0"/>
                            </p:stCondLst>
                            <p:childTnLst>
                              <p:par>
                                <p:cTn id="407" presetID="26" presetClass="entr" presetSubtype="0" fill="hold" grpId="0" nodeType="clickEffect">
                                  <p:stCondLst>
                                    <p:cond delay="0"/>
                                  </p:stCondLst>
                                  <p:childTnLst>
                                    <p:set>
                                      <p:cBhvr>
                                        <p:cTn id="408" dur="1" fill="hold">
                                          <p:stCondLst>
                                            <p:cond delay="0"/>
                                          </p:stCondLst>
                                        </p:cTn>
                                        <p:tgtEl>
                                          <p:spTgt spid="22"/>
                                        </p:tgtEl>
                                        <p:attrNameLst>
                                          <p:attrName>style.visibility</p:attrName>
                                        </p:attrNameLst>
                                      </p:cBhvr>
                                      <p:to>
                                        <p:strVal val="visible"/>
                                      </p:to>
                                    </p:set>
                                    <p:animEffect transition="in" filter="wipe(down)">
                                      <p:cBhvr>
                                        <p:cTn id="409" dur="580">
                                          <p:stCondLst>
                                            <p:cond delay="0"/>
                                          </p:stCondLst>
                                        </p:cTn>
                                        <p:tgtEl>
                                          <p:spTgt spid="22"/>
                                        </p:tgtEl>
                                      </p:cBhvr>
                                    </p:animEffect>
                                    <p:anim calcmode="lin" valueType="num">
                                      <p:cBhvr>
                                        <p:cTn id="41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1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1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1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15" dur="26">
                                          <p:stCondLst>
                                            <p:cond delay="650"/>
                                          </p:stCondLst>
                                        </p:cTn>
                                        <p:tgtEl>
                                          <p:spTgt spid="22"/>
                                        </p:tgtEl>
                                      </p:cBhvr>
                                      <p:to x="100000" y="60000"/>
                                    </p:animScale>
                                    <p:animScale>
                                      <p:cBhvr>
                                        <p:cTn id="416" dur="166" decel="50000">
                                          <p:stCondLst>
                                            <p:cond delay="676"/>
                                          </p:stCondLst>
                                        </p:cTn>
                                        <p:tgtEl>
                                          <p:spTgt spid="22"/>
                                        </p:tgtEl>
                                      </p:cBhvr>
                                      <p:to x="100000" y="100000"/>
                                    </p:animScale>
                                    <p:animScale>
                                      <p:cBhvr>
                                        <p:cTn id="417" dur="26">
                                          <p:stCondLst>
                                            <p:cond delay="1312"/>
                                          </p:stCondLst>
                                        </p:cTn>
                                        <p:tgtEl>
                                          <p:spTgt spid="22"/>
                                        </p:tgtEl>
                                      </p:cBhvr>
                                      <p:to x="100000" y="80000"/>
                                    </p:animScale>
                                    <p:animScale>
                                      <p:cBhvr>
                                        <p:cTn id="418" dur="166" decel="50000">
                                          <p:stCondLst>
                                            <p:cond delay="1338"/>
                                          </p:stCondLst>
                                        </p:cTn>
                                        <p:tgtEl>
                                          <p:spTgt spid="22"/>
                                        </p:tgtEl>
                                      </p:cBhvr>
                                      <p:to x="100000" y="100000"/>
                                    </p:animScale>
                                    <p:animScale>
                                      <p:cBhvr>
                                        <p:cTn id="419" dur="26">
                                          <p:stCondLst>
                                            <p:cond delay="1642"/>
                                          </p:stCondLst>
                                        </p:cTn>
                                        <p:tgtEl>
                                          <p:spTgt spid="22"/>
                                        </p:tgtEl>
                                      </p:cBhvr>
                                      <p:to x="100000" y="90000"/>
                                    </p:animScale>
                                    <p:animScale>
                                      <p:cBhvr>
                                        <p:cTn id="420" dur="166" decel="50000">
                                          <p:stCondLst>
                                            <p:cond delay="1668"/>
                                          </p:stCondLst>
                                        </p:cTn>
                                        <p:tgtEl>
                                          <p:spTgt spid="22"/>
                                        </p:tgtEl>
                                      </p:cBhvr>
                                      <p:to x="100000" y="100000"/>
                                    </p:animScale>
                                    <p:animScale>
                                      <p:cBhvr>
                                        <p:cTn id="421" dur="26">
                                          <p:stCondLst>
                                            <p:cond delay="1808"/>
                                          </p:stCondLst>
                                        </p:cTn>
                                        <p:tgtEl>
                                          <p:spTgt spid="22"/>
                                        </p:tgtEl>
                                      </p:cBhvr>
                                      <p:to x="100000" y="95000"/>
                                    </p:animScale>
                                    <p:animScale>
                                      <p:cBhvr>
                                        <p:cTn id="422" dur="166" decel="50000">
                                          <p:stCondLst>
                                            <p:cond delay="1834"/>
                                          </p:stCondLst>
                                        </p:cTn>
                                        <p:tgtEl>
                                          <p:spTgt spid="22"/>
                                        </p:tgtEl>
                                      </p:cBhvr>
                                      <p:to x="100000" y="100000"/>
                                    </p:animScale>
                                  </p:childTnLst>
                                </p:cTn>
                              </p:par>
                            </p:childTnLst>
                          </p:cTn>
                        </p:par>
                      </p:childTnLst>
                    </p:cTn>
                  </p:par>
                  <p:par>
                    <p:cTn id="423" fill="hold">
                      <p:stCondLst>
                        <p:cond delay="indefinite"/>
                      </p:stCondLst>
                      <p:childTnLst>
                        <p:par>
                          <p:cTn id="424" fill="hold">
                            <p:stCondLst>
                              <p:cond delay="0"/>
                            </p:stCondLst>
                            <p:childTnLst>
                              <p:par>
                                <p:cTn id="425" presetID="26" presetClass="exit" presetSubtype="0" fill="hold" grpId="1" nodeType="clickEffect">
                                  <p:stCondLst>
                                    <p:cond delay="0"/>
                                  </p:stCondLst>
                                  <p:childTnLst>
                                    <p:animEffect transition="out" filter="wipe(down)">
                                      <p:cBhvr>
                                        <p:cTn id="426" dur="180" accel="50000">
                                          <p:stCondLst>
                                            <p:cond delay="1820"/>
                                          </p:stCondLst>
                                        </p:cTn>
                                        <p:tgtEl>
                                          <p:spTgt spid="22"/>
                                        </p:tgtEl>
                                      </p:cBhvr>
                                    </p:animEffect>
                                    <p:anim calcmode="lin" valueType="num">
                                      <p:cBhvr>
                                        <p:cTn id="427" dur="1822" tmFilter="0,0; 0.14,0.31; 0.43,0.73; 0.71,0.91; 1.0,1.0">
                                          <p:stCondLst>
                                            <p:cond delay="0"/>
                                          </p:stCondLst>
                                        </p:cTn>
                                        <p:tgtEl>
                                          <p:spTgt spid="22"/>
                                        </p:tgtEl>
                                        <p:attrNameLst>
                                          <p:attrName>ppt_x</p:attrName>
                                        </p:attrNameLst>
                                      </p:cBhvr>
                                      <p:tavLst>
                                        <p:tav tm="0">
                                          <p:val>
                                            <p:strVal val="ppt_x"/>
                                          </p:val>
                                        </p:tav>
                                        <p:tav tm="100000">
                                          <p:val>
                                            <p:strVal val="#ppt_x+0.25"/>
                                          </p:val>
                                        </p:tav>
                                      </p:tavLst>
                                    </p:anim>
                                    <p:anim calcmode="lin" valueType="num">
                                      <p:cBhvr>
                                        <p:cTn id="428" dur="178">
                                          <p:stCondLst>
                                            <p:cond delay="1822"/>
                                          </p:stCondLst>
                                        </p:cTn>
                                        <p:tgtEl>
                                          <p:spTgt spid="22"/>
                                        </p:tgtEl>
                                        <p:attrNameLst>
                                          <p:attrName>ppt_x</p:attrName>
                                        </p:attrNameLst>
                                      </p:cBhvr>
                                      <p:tavLst>
                                        <p:tav tm="0">
                                          <p:val>
                                            <p:strVal val="ppt_x"/>
                                          </p:val>
                                        </p:tav>
                                        <p:tav tm="100000">
                                          <p:val>
                                            <p:strVal val="ppt_x"/>
                                          </p:val>
                                        </p:tav>
                                      </p:tavLst>
                                    </p:anim>
                                    <p:anim calcmode="lin" valueType="num">
                                      <p:cBhvr>
                                        <p:cTn id="429" dur="664" tmFilter="0.0,0.0;0.25,0.07;0.50,0.2;0.75,0.467;1.0,1.0">
                                          <p:stCondLst>
                                            <p:cond delay="0"/>
                                          </p:stCondLst>
                                        </p:cTn>
                                        <p:tgtEl>
                                          <p:spTgt spid="2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0" dur="664" tmFilter="0, 0; 0.125,0.2665; 0.25,0.4; 0.375,0.465; 0.5,0.5;  0.625,0.535; 0.75,0.6; 0.875,0.7335; 1,1">
                                          <p:stCondLst>
                                            <p:cond delay="664"/>
                                          </p:stCondLst>
                                        </p:cTn>
                                        <p:tgtEl>
                                          <p:spTgt spid="2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1" dur="332" tmFilter="0, 0; 0.125,0.2665; 0.25,0.4; 0.375,0.465; 0.5,0.5;  0.625,0.535; 0.75,0.6; 0.875,0.7335; 1,1">
                                          <p:stCondLst>
                                            <p:cond delay="1324"/>
                                          </p:stCondLst>
                                        </p:cTn>
                                        <p:tgtEl>
                                          <p:spTgt spid="2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32" dur="164" tmFilter="0, 0; 0.125,0.2665; 0.25,0.4; 0.375,0.465; 0.5,0.5;  0.625,0.535; 0.75,0.6; 0.875,0.7335; 1,1">
                                          <p:stCondLst>
                                            <p:cond delay="1656"/>
                                          </p:stCondLst>
                                        </p:cTn>
                                        <p:tgtEl>
                                          <p:spTgt spid="2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33" dur="180" accel="50000">
                                          <p:stCondLst>
                                            <p:cond delay="1820"/>
                                          </p:stCondLst>
                                        </p:cTn>
                                        <p:tgtEl>
                                          <p:spTgt spid="22"/>
                                        </p:tgtEl>
                                        <p:attrNameLst>
                                          <p:attrName>ppt_y</p:attrName>
                                        </p:attrNameLst>
                                      </p:cBhvr>
                                      <p:tavLst>
                                        <p:tav tm="0">
                                          <p:val>
                                            <p:strVal val="ppt_y"/>
                                          </p:val>
                                        </p:tav>
                                        <p:tav tm="100000">
                                          <p:val>
                                            <p:strVal val="ppt_y+ppt_h"/>
                                          </p:val>
                                        </p:tav>
                                      </p:tavLst>
                                    </p:anim>
                                    <p:animScale>
                                      <p:cBhvr>
                                        <p:cTn id="434" dur="26">
                                          <p:stCondLst>
                                            <p:cond delay="620"/>
                                          </p:stCondLst>
                                        </p:cTn>
                                        <p:tgtEl>
                                          <p:spTgt spid="22"/>
                                        </p:tgtEl>
                                      </p:cBhvr>
                                      <p:to x="100000" y="60000"/>
                                    </p:animScale>
                                    <p:animScale>
                                      <p:cBhvr>
                                        <p:cTn id="435" dur="166" decel="50000">
                                          <p:stCondLst>
                                            <p:cond delay="646"/>
                                          </p:stCondLst>
                                        </p:cTn>
                                        <p:tgtEl>
                                          <p:spTgt spid="22"/>
                                        </p:tgtEl>
                                      </p:cBhvr>
                                      <p:to x="100000" y="100000"/>
                                    </p:animScale>
                                    <p:animScale>
                                      <p:cBhvr>
                                        <p:cTn id="436" dur="26">
                                          <p:stCondLst>
                                            <p:cond delay="1312"/>
                                          </p:stCondLst>
                                        </p:cTn>
                                        <p:tgtEl>
                                          <p:spTgt spid="22"/>
                                        </p:tgtEl>
                                      </p:cBhvr>
                                      <p:to x="100000" y="80000"/>
                                    </p:animScale>
                                    <p:animScale>
                                      <p:cBhvr>
                                        <p:cTn id="437" dur="166" decel="50000">
                                          <p:stCondLst>
                                            <p:cond delay="1338"/>
                                          </p:stCondLst>
                                        </p:cTn>
                                        <p:tgtEl>
                                          <p:spTgt spid="22"/>
                                        </p:tgtEl>
                                      </p:cBhvr>
                                      <p:to x="100000" y="100000"/>
                                    </p:animScale>
                                    <p:animScale>
                                      <p:cBhvr>
                                        <p:cTn id="438" dur="26">
                                          <p:stCondLst>
                                            <p:cond delay="1642"/>
                                          </p:stCondLst>
                                        </p:cTn>
                                        <p:tgtEl>
                                          <p:spTgt spid="22"/>
                                        </p:tgtEl>
                                      </p:cBhvr>
                                      <p:to x="100000" y="90000"/>
                                    </p:animScale>
                                    <p:animScale>
                                      <p:cBhvr>
                                        <p:cTn id="439" dur="166" decel="50000">
                                          <p:stCondLst>
                                            <p:cond delay="1668"/>
                                          </p:stCondLst>
                                        </p:cTn>
                                        <p:tgtEl>
                                          <p:spTgt spid="22"/>
                                        </p:tgtEl>
                                      </p:cBhvr>
                                      <p:to x="100000" y="100000"/>
                                    </p:animScale>
                                    <p:animScale>
                                      <p:cBhvr>
                                        <p:cTn id="440" dur="26">
                                          <p:stCondLst>
                                            <p:cond delay="1808"/>
                                          </p:stCondLst>
                                        </p:cTn>
                                        <p:tgtEl>
                                          <p:spTgt spid="22"/>
                                        </p:tgtEl>
                                      </p:cBhvr>
                                      <p:to x="100000" y="95000"/>
                                    </p:animScale>
                                    <p:animScale>
                                      <p:cBhvr>
                                        <p:cTn id="441" dur="166" decel="50000">
                                          <p:stCondLst>
                                            <p:cond delay="1834"/>
                                          </p:stCondLst>
                                        </p:cTn>
                                        <p:tgtEl>
                                          <p:spTgt spid="22"/>
                                        </p:tgtEl>
                                      </p:cBhvr>
                                      <p:to x="100000" y="100000"/>
                                    </p:animScale>
                                    <p:set>
                                      <p:cBhvr>
                                        <p:cTn id="442"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3" animBg="1"/>
      <p:bldP spid="20" grpId="0" animBg="1"/>
      <p:bldP spid="20" grpId="2"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Reflection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484" y="1270000"/>
            <a:ext cx="7957630" cy="5004603"/>
          </a:xfrm>
          <a:prstGeom prst="rect">
            <a:avLst/>
          </a:prstGeom>
        </p:spPr>
      </p:pic>
    </p:spTree>
    <p:extLst>
      <p:ext uri="{BB962C8B-B14F-4D97-AF65-F5344CB8AC3E}">
        <p14:creationId xmlns:p14="http://schemas.microsoft.com/office/powerpoint/2010/main" val="385629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50" y="844864"/>
            <a:ext cx="3573616" cy="4463889"/>
          </a:xfrm>
        </p:spPr>
        <p:txBody>
          <a:bodyPr anchor="ctr">
            <a:normAutofit/>
          </a:bodyPr>
          <a:lstStyle/>
          <a:p>
            <a:pPr algn="ctr"/>
            <a:r>
              <a:rPr lang="en-AU" sz="3200" dirty="0">
                <a:cs typeface="Arial" panose="020B0604020202020204" pitchFamily="34" charset="0"/>
              </a:rPr>
              <a:t>Activity 2.1</a:t>
            </a:r>
            <a:br>
              <a:rPr lang="en-AU" sz="3200" dirty="0">
                <a:cs typeface="Arial" panose="020B0604020202020204" pitchFamily="34" charset="0"/>
              </a:rPr>
            </a:br>
            <a:r>
              <a:rPr lang="en-AU" b="1" dirty="0">
                <a:cs typeface="Arial" panose="020B0604020202020204" pitchFamily="34" charset="0"/>
              </a:rPr>
              <a:t>Road User Responsibilities and </a:t>
            </a:r>
            <a:r>
              <a:rPr lang="en-AU" b="1" dirty="0" smtClean="0">
                <a:cs typeface="Arial" panose="020B0604020202020204" pitchFamily="34" charset="0"/>
              </a:rPr>
              <a:t>Behaviours</a:t>
            </a:r>
            <a:br>
              <a:rPr lang="en-AU" b="1" dirty="0" smtClean="0">
                <a:cs typeface="Arial" panose="020B0604020202020204" pitchFamily="34" charset="0"/>
              </a:rPr>
            </a:br>
            <a:r>
              <a:rPr lang="en-AU" sz="3200" dirty="0" smtClean="0">
                <a:cs typeface="Arial" panose="020B0604020202020204" pitchFamily="34" charset="0"/>
              </a:rPr>
              <a:t>Page 34-36</a:t>
            </a:r>
            <a:endParaRPr lang="en-AU" dirty="0">
              <a:cs typeface="Arial" panose="020B0604020202020204" pitchFamily="34" charset="0"/>
            </a:endParaRPr>
          </a:p>
        </p:txBody>
      </p:sp>
      <p:graphicFrame>
        <p:nvGraphicFramePr>
          <p:cNvPr id="59" name="Content Placeholder 2">
            <a:extLst>
              <a:ext uri="{FF2B5EF4-FFF2-40B4-BE49-F238E27FC236}">
                <a16:creationId xmlns:a16="http://schemas.microsoft.com/office/drawing/2014/main" id="{F67367F7-8215-438A-80DE-46D4B3071C13}"/>
              </a:ext>
            </a:extLst>
          </p:cNvPr>
          <p:cNvGraphicFramePr>
            <a:graphicFrameLocks noGrp="1"/>
          </p:cNvGraphicFramePr>
          <p:nvPr>
            <p:ph idx="1"/>
            <p:extLst>
              <p:ext uri="{D42A27DB-BD31-4B8C-83A1-F6EECF244321}">
                <p14:modId xmlns:p14="http://schemas.microsoft.com/office/powerpoint/2010/main" val="3679135467"/>
              </p:ext>
            </p:extLst>
          </p:nvPr>
        </p:nvGraphicFramePr>
        <p:xfrm>
          <a:off x="4194181" y="979713"/>
          <a:ext cx="6341016" cy="439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 name="TextBox 82">
            <a:extLst>
              <a:ext uri="{FF2B5EF4-FFF2-40B4-BE49-F238E27FC236}">
                <a16:creationId xmlns:a16="http://schemas.microsoft.com/office/drawing/2014/main" id="{F81696C7-1BD4-4C57-BD02-5153F29E97D3}"/>
              </a:ext>
            </a:extLst>
          </p:cNvPr>
          <p:cNvSpPr txBox="1"/>
          <p:nvPr/>
        </p:nvSpPr>
        <p:spPr>
          <a:xfrm>
            <a:off x="921394" y="5898249"/>
            <a:ext cx="6103344" cy="646331"/>
          </a:xfrm>
          <a:prstGeom prst="rect">
            <a:avLst/>
          </a:prstGeom>
          <a:noFill/>
        </p:spPr>
        <p:txBody>
          <a:bodyPr wrap="square">
            <a:spAutoFit/>
          </a:bodyPr>
          <a:lstStyle/>
          <a:p>
            <a:r>
              <a:rPr lang="en-AU" dirty="0" smtClean="0">
                <a:hlinkClick r:id="rId8"/>
              </a:rPr>
              <a:t>Department of Transport: How to reduce your crash risk for novice drivers - Distractions </a:t>
            </a:r>
            <a:endParaRPr lang="en-AU"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61134" y="5124175"/>
            <a:ext cx="825124" cy="704068"/>
          </a:xfrm>
          <a:prstGeom prst="rect">
            <a:avLst/>
          </a:prstGeom>
        </p:spPr>
      </p:pic>
    </p:spTree>
    <p:extLst>
      <p:ext uri="{BB962C8B-B14F-4D97-AF65-F5344CB8AC3E}">
        <p14:creationId xmlns:p14="http://schemas.microsoft.com/office/powerpoint/2010/main" val="481099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a:t>Behind the wheel – Quiz 3 – Indicating and</a:t>
            </a:r>
            <a:br>
              <a:rPr lang="en-AU" i="1" dirty="0"/>
            </a:br>
            <a:r>
              <a:rPr lang="fr-FR" i="1" dirty="0"/>
              <a:t>hand signals </a:t>
            </a:r>
            <a:r>
              <a:rPr lang="fr-FR" dirty="0"/>
              <a:t>(page 22); </a:t>
            </a:r>
            <a:r>
              <a:rPr lang="fr-FR" i="1" dirty="0"/>
              <a:t>Quiz 4 – Intersections</a:t>
            </a:r>
            <a:br>
              <a:rPr lang="fr-FR" i="1" dirty="0"/>
            </a:br>
            <a:r>
              <a:rPr lang="en-AU" i="1" dirty="0"/>
              <a:t>and turning </a:t>
            </a:r>
            <a:r>
              <a:rPr lang="en-AU" dirty="0"/>
              <a:t>(page 23); </a:t>
            </a:r>
            <a:r>
              <a:rPr lang="en-AU" i="1" dirty="0"/>
              <a:t>Quiz 5 – Traffic signals</a:t>
            </a:r>
            <a:br>
              <a:rPr lang="en-AU" i="1" dirty="0"/>
            </a:br>
            <a:r>
              <a:rPr lang="en-AU" i="1" dirty="0"/>
              <a:t>and road markings </a:t>
            </a:r>
            <a:r>
              <a:rPr lang="en-AU" dirty="0"/>
              <a:t>(page 24); </a:t>
            </a:r>
            <a:r>
              <a:rPr lang="en-AU" i="1" dirty="0"/>
              <a:t>Quiz 6 – Traffic</a:t>
            </a:r>
            <a:br>
              <a:rPr lang="en-AU" i="1" dirty="0"/>
            </a:br>
            <a:r>
              <a:rPr lang="en-AU" i="1" dirty="0"/>
              <a:t>signals </a:t>
            </a:r>
            <a:r>
              <a:rPr lang="en-AU" dirty="0"/>
              <a:t>(page 25)</a:t>
            </a:r>
            <a:br>
              <a:rPr lang="en-AU" dirty="0"/>
            </a:br>
            <a:r>
              <a:rPr lang="en-AU" dirty="0"/>
              <a:t>OR use Quizzes 1-5 in the </a:t>
            </a:r>
            <a:r>
              <a:rPr lang="en-AU" i="1" dirty="0"/>
              <a:t>Keys4Life student</a:t>
            </a:r>
            <a:br>
              <a:rPr lang="en-AU" i="1" dirty="0"/>
            </a:br>
            <a:r>
              <a:rPr lang="en-AU" i="1" dirty="0" smtClean="0"/>
              <a:t>workbook</a:t>
            </a:r>
            <a:r>
              <a:rPr lang="en-AU" dirty="0" smtClean="0"/>
              <a:t>.</a:t>
            </a:r>
            <a:endParaRPr lang="en-AU" dirty="0"/>
          </a:p>
        </p:txBody>
      </p:sp>
      <p:sp>
        <p:nvSpPr>
          <p:cNvPr id="4" name="Oval 3">
            <a:extLst>
              <a:ext uri="{FF2B5EF4-FFF2-40B4-BE49-F238E27FC236}">
                <a16:creationId xmlns:a16="http://schemas.microsoft.com/office/drawing/2014/main" id="{0412071C-6540-4379-8FAF-A9AD6B7B79AD}"/>
              </a:ext>
            </a:extLst>
          </p:cNvPr>
          <p:cNvSpPr/>
          <p:nvPr/>
        </p:nvSpPr>
        <p:spPr>
          <a:xfrm>
            <a:off x="2888284" y="2623996"/>
            <a:ext cx="3338286" cy="2918450"/>
          </a:xfrm>
          <a:prstGeom prst="ellipse">
            <a:avLst/>
          </a:pr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latin typeface="Arial" panose="020B0604020202020204" pitchFamily="34" charset="0"/>
                <a:cs typeface="Arial" panose="020B0604020202020204" pitchFamily="34" charset="0"/>
              </a:rPr>
              <a:t>Behind the Wheel Journal </a:t>
            </a:r>
          </a:p>
          <a:p>
            <a:pPr algn="ctr"/>
            <a:endParaRPr lang="en-AU" dirty="0">
              <a:latin typeface="Arial" panose="020B0604020202020204" pitchFamily="34" charset="0"/>
              <a:cs typeface="Arial" panose="020B0604020202020204" pitchFamily="34" charset="0"/>
            </a:endParaRPr>
          </a:p>
          <a:p>
            <a:pPr algn="ctr"/>
            <a:r>
              <a:rPr lang="en-AU" b="1" dirty="0">
                <a:latin typeface="Arial" panose="020B0604020202020204" pitchFamily="34" charset="0"/>
                <a:cs typeface="Arial" panose="020B0604020202020204" pitchFamily="34" charset="0"/>
              </a:rPr>
              <a:t>TASK 3: Tolerance and courtesy</a:t>
            </a:r>
          </a:p>
          <a:p>
            <a:pPr algn="ctr"/>
            <a:endParaRPr lang="en-AU" b="1" dirty="0">
              <a:latin typeface="Arial" panose="020B0604020202020204" pitchFamily="34" charset="0"/>
              <a:cs typeface="Arial" panose="020B0604020202020204" pitchFamily="34" charset="0"/>
            </a:endParaRPr>
          </a:p>
          <a:p>
            <a:pPr algn="ctr"/>
            <a:r>
              <a:rPr lang="en-AU" b="1" dirty="0">
                <a:latin typeface="Arial" panose="020B0604020202020204" pitchFamily="34" charset="0"/>
                <a:cs typeface="Arial" panose="020B0604020202020204" pitchFamily="34" charset="0"/>
              </a:rPr>
              <a:t>page 6</a:t>
            </a:r>
          </a:p>
        </p:txBody>
      </p:sp>
      <p:sp>
        <p:nvSpPr>
          <p:cNvPr id="5" name="Oval 4">
            <a:extLst>
              <a:ext uri="{FF2B5EF4-FFF2-40B4-BE49-F238E27FC236}">
                <a16:creationId xmlns:a16="http://schemas.microsoft.com/office/drawing/2014/main" id="{F48E5425-8BC3-41FA-8767-E42B751428B8}"/>
              </a:ext>
            </a:extLst>
          </p:cNvPr>
          <p:cNvSpPr/>
          <p:nvPr/>
        </p:nvSpPr>
        <p:spPr>
          <a:xfrm>
            <a:off x="5767971" y="2623996"/>
            <a:ext cx="3338286" cy="2918450"/>
          </a:xfrm>
          <a:prstGeom prst="ellipse">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latin typeface="Arial" panose="020B0604020202020204" pitchFamily="34" charset="0"/>
                <a:cs typeface="Arial" panose="020B0604020202020204" pitchFamily="34" charset="0"/>
              </a:rPr>
              <a:t>Student Workbook</a:t>
            </a:r>
          </a:p>
          <a:p>
            <a:pPr algn="ctr"/>
            <a:endParaRPr lang="en-AU" dirty="0">
              <a:solidFill>
                <a:schemeClr val="bg1"/>
              </a:solidFill>
              <a:latin typeface="Arial" panose="020B0604020202020204" pitchFamily="34" charset="0"/>
              <a:cs typeface="Arial" panose="020B0604020202020204" pitchFamily="34" charset="0"/>
            </a:endParaRPr>
          </a:p>
          <a:p>
            <a:pPr algn="ctr"/>
            <a:r>
              <a:rPr lang="en-AU" b="1" dirty="0">
                <a:solidFill>
                  <a:schemeClr val="bg1"/>
                </a:solidFill>
                <a:latin typeface="Arial" panose="020B0604020202020204" pitchFamily="34" charset="0"/>
                <a:cs typeface="Arial" panose="020B0604020202020204" pitchFamily="34" charset="0"/>
              </a:rPr>
              <a:t>What sort of driver do you want to be?</a:t>
            </a:r>
          </a:p>
          <a:p>
            <a:pPr algn="ctr"/>
            <a:endParaRPr lang="en-AU" b="1" dirty="0">
              <a:solidFill>
                <a:schemeClr val="bg1"/>
              </a:solidFill>
              <a:latin typeface="Arial" panose="020B0604020202020204" pitchFamily="34" charset="0"/>
              <a:cs typeface="Arial" panose="020B0604020202020204" pitchFamily="34" charset="0"/>
            </a:endParaRPr>
          </a:p>
          <a:p>
            <a:pPr algn="ctr"/>
            <a:r>
              <a:rPr lang="en-AU" b="1" dirty="0">
                <a:solidFill>
                  <a:schemeClr val="bg1"/>
                </a:solidFill>
                <a:latin typeface="Arial" panose="020B0604020202020204" pitchFamily="34" charset="0"/>
                <a:cs typeface="Arial" panose="020B0604020202020204" pitchFamily="34" charset="0"/>
              </a:rPr>
              <a:t>page 3</a:t>
            </a:r>
          </a:p>
        </p:txBody>
      </p:sp>
    </p:spTree>
    <p:extLst>
      <p:ext uri="{BB962C8B-B14F-4D97-AF65-F5344CB8AC3E}">
        <p14:creationId xmlns:p14="http://schemas.microsoft.com/office/powerpoint/2010/main" val="29633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BA33-F061-41E7-9E78-4AE4C8718E81}"/>
              </a:ext>
            </a:extLst>
          </p:cNvPr>
          <p:cNvSpPr>
            <a:spLocks noGrp="1"/>
          </p:cNvSpPr>
          <p:nvPr>
            <p:ph type="title"/>
          </p:nvPr>
        </p:nvSpPr>
        <p:spPr/>
        <p:txBody>
          <a:bodyPr/>
          <a:lstStyle/>
          <a:p>
            <a:r>
              <a:rPr lang="en-AU" dirty="0" smtClean="0">
                <a:solidFill>
                  <a:schemeClr val="tx1"/>
                </a:solidFill>
              </a:rPr>
              <a:t>Road Rule: Keeping Left</a:t>
            </a:r>
            <a:endParaRPr lang="en-AU" dirty="0">
              <a:solidFill>
                <a:schemeClr val="tx1"/>
              </a:solidFill>
            </a:endParaRPr>
          </a:p>
        </p:txBody>
      </p:sp>
      <p:pic>
        <p:nvPicPr>
          <p:cNvPr id="6" name="Picture 5">
            <a:extLst>
              <a:ext uri="{FF2B5EF4-FFF2-40B4-BE49-F238E27FC236}">
                <a16:creationId xmlns:a16="http://schemas.microsoft.com/office/drawing/2014/main" id="{D7BDAB56-172D-4229-9D3A-4F08BCE1343A}"/>
              </a:ext>
            </a:extLst>
          </p:cNvPr>
          <p:cNvPicPr>
            <a:picLocks noChangeAspect="1"/>
          </p:cNvPicPr>
          <p:nvPr/>
        </p:nvPicPr>
        <p:blipFill>
          <a:blip r:embed="rId3"/>
          <a:stretch>
            <a:fillRect/>
          </a:stretch>
        </p:blipFill>
        <p:spPr>
          <a:xfrm>
            <a:off x="4975668" y="1455057"/>
            <a:ext cx="4269241" cy="4762500"/>
          </a:xfrm>
          <a:prstGeom prst="rect">
            <a:avLst/>
          </a:prstGeom>
        </p:spPr>
      </p:pic>
      <p:sp>
        <p:nvSpPr>
          <p:cNvPr id="3" name="TextBox 2"/>
          <p:cNvSpPr txBox="1"/>
          <p:nvPr/>
        </p:nvSpPr>
        <p:spPr>
          <a:xfrm>
            <a:off x="391886" y="3053318"/>
            <a:ext cx="3919086" cy="369332"/>
          </a:xfrm>
          <a:prstGeom prst="rect">
            <a:avLst/>
          </a:prstGeom>
          <a:noFill/>
        </p:spPr>
        <p:txBody>
          <a:bodyPr wrap="none" rtlCol="0">
            <a:spAutoFit/>
          </a:bodyPr>
          <a:lstStyle/>
          <a:p>
            <a:r>
              <a:rPr lang="en-AU" dirty="0" smtClean="0">
                <a:hlinkClick r:id="rId4"/>
              </a:rPr>
              <a:t>Keep Left (Road Safety Commission)</a:t>
            </a:r>
            <a:endParaRPr lang="en-AU" dirty="0"/>
          </a:p>
        </p:txBody>
      </p:sp>
    </p:spTree>
    <p:extLst>
      <p:ext uri="{BB962C8B-B14F-4D97-AF65-F5344CB8AC3E}">
        <p14:creationId xmlns:p14="http://schemas.microsoft.com/office/powerpoint/2010/main" val="3099257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0065"/>
          </a:xfrm>
        </p:spPr>
        <p:txBody>
          <a:bodyPr>
            <a:normAutofit/>
          </a:bodyPr>
          <a:lstStyle/>
          <a:p>
            <a:r>
              <a:rPr lang="en-AU" dirty="0" smtClean="0"/>
              <a:t>Road driving vocabulary </a:t>
            </a:r>
            <a:endParaRPr lang="en-AU" dirty="0"/>
          </a:p>
        </p:txBody>
      </p:sp>
      <p:sp>
        <p:nvSpPr>
          <p:cNvPr id="3" name="Content Placeholder 2"/>
          <p:cNvSpPr>
            <a:spLocks noGrp="1"/>
          </p:cNvSpPr>
          <p:nvPr>
            <p:ph idx="1"/>
          </p:nvPr>
        </p:nvSpPr>
        <p:spPr>
          <a:xfrm>
            <a:off x="677334" y="1695076"/>
            <a:ext cx="8596668" cy="3880773"/>
          </a:xfrm>
        </p:spPr>
        <p:txBody>
          <a:bodyPr/>
          <a:lstStyle/>
          <a:p>
            <a:pPr marL="0" indent="0">
              <a:buNone/>
            </a:pPr>
            <a:r>
              <a:rPr lang="en-AU" dirty="0"/>
              <a:t>Create a list of unfamiliar words – they might come up in </a:t>
            </a:r>
            <a:r>
              <a:rPr lang="en-AU" dirty="0" smtClean="0"/>
              <a:t>the theory test!</a:t>
            </a:r>
            <a:endParaRPr lang="en-AU" dirty="0"/>
          </a:p>
          <a:p>
            <a:r>
              <a:rPr lang="en-AU" dirty="0"/>
              <a:t>Blinkers (indicator)</a:t>
            </a:r>
          </a:p>
          <a:p>
            <a:r>
              <a:rPr lang="en-AU" dirty="0"/>
              <a:t>Infringement (against the road rules)</a:t>
            </a:r>
          </a:p>
          <a:p>
            <a:r>
              <a:rPr lang="en-AU" dirty="0"/>
              <a:t>Provisional driver (P plater)</a:t>
            </a:r>
          </a:p>
          <a:p>
            <a:r>
              <a:rPr lang="en-AU" dirty="0"/>
              <a:t>Traffic control signals (lights)</a:t>
            </a:r>
          </a:p>
          <a:p>
            <a:r>
              <a:rPr lang="en-AU" dirty="0"/>
              <a:t>Pedestrian crossing (person walking)</a:t>
            </a:r>
          </a:p>
          <a:p>
            <a:r>
              <a:rPr lang="en-AU" dirty="0"/>
              <a:t>Cyclist (push bike rider</a:t>
            </a:r>
            <a:r>
              <a:rPr lang="en-AU" dirty="0" smtClean="0"/>
              <a:t>)</a:t>
            </a:r>
          </a:p>
          <a:p>
            <a:r>
              <a:rPr lang="en-AU" dirty="0" smtClean="0"/>
              <a:t>Collision (crash)</a:t>
            </a:r>
            <a:endParaRPr lang="en-AU" dirty="0"/>
          </a:p>
        </p:txBody>
      </p:sp>
    </p:spTree>
    <p:extLst>
      <p:ext uri="{BB962C8B-B14F-4D97-AF65-F5344CB8AC3E}">
        <p14:creationId xmlns:p14="http://schemas.microsoft.com/office/powerpoint/2010/main" val="3327101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5713"/>
          </a:xfrm>
        </p:spPr>
        <p:txBody>
          <a:bodyPr/>
          <a:lstStyle/>
          <a:p>
            <a:r>
              <a:rPr lang="en-AU" dirty="0" smtClean="0"/>
              <a:t>Find out more</a:t>
            </a:r>
            <a:endParaRPr lang="en-AU" dirty="0"/>
          </a:p>
        </p:txBody>
      </p:sp>
      <p:sp>
        <p:nvSpPr>
          <p:cNvPr id="3" name="Content Placeholder 2"/>
          <p:cNvSpPr>
            <a:spLocks noGrp="1"/>
          </p:cNvSpPr>
          <p:nvPr>
            <p:ph idx="1"/>
          </p:nvPr>
        </p:nvSpPr>
        <p:spPr>
          <a:xfrm>
            <a:off x="677334" y="1278846"/>
            <a:ext cx="9130695" cy="4849811"/>
          </a:xfrm>
        </p:spPr>
        <p:txBody>
          <a:bodyPr>
            <a:normAutofit/>
          </a:bodyPr>
          <a:lstStyle/>
          <a:p>
            <a:pPr marL="0" indent="0">
              <a:buNone/>
            </a:pPr>
            <a:r>
              <a:rPr lang="en-AU" dirty="0" smtClean="0"/>
              <a:t>From the Keys 4 Life teacher resource 2020 edition 7 Lesson 2</a:t>
            </a:r>
          </a:p>
          <a:p>
            <a:r>
              <a:rPr lang="en-AU" dirty="0"/>
              <a:t>If necessary, refer students to </a:t>
            </a:r>
            <a:r>
              <a:rPr lang="en-AU" dirty="0" smtClean="0"/>
              <a:t>the </a:t>
            </a:r>
            <a:r>
              <a:rPr lang="en-AU" b="1" dirty="0" smtClean="0"/>
              <a:t>Road </a:t>
            </a:r>
            <a:r>
              <a:rPr lang="en-AU" b="1" dirty="0"/>
              <a:t>Trauma Support WA (RTSWA), </a:t>
            </a:r>
            <a:r>
              <a:rPr lang="en-AU" dirty="0"/>
              <a:t>a </a:t>
            </a:r>
            <a:r>
              <a:rPr lang="en-AU" dirty="0" smtClean="0"/>
              <a:t>free counselling </a:t>
            </a:r>
            <a:r>
              <a:rPr lang="en-AU" dirty="0"/>
              <a:t>and advice service available at</a:t>
            </a:r>
            <a:r>
              <a:rPr lang="en-AU" dirty="0" smtClean="0"/>
              <a:t>: </a:t>
            </a:r>
            <a:r>
              <a:rPr lang="en-AU" dirty="0" smtClean="0">
                <a:hlinkClick r:id="rId2"/>
              </a:rPr>
              <a:t>http</a:t>
            </a:r>
            <a:r>
              <a:rPr lang="en-AU" dirty="0">
                <a:hlinkClick r:id="rId2"/>
              </a:rPr>
              <a:t>://www.rtswa.org.au</a:t>
            </a:r>
            <a:r>
              <a:rPr lang="en-AU" dirty="0" smtClean="0">
                <a:hlinkClick r:id="rId2"/>
              </a:rPr>
              <a:t>/</a:t>
            </a:r>
            <a:r>
              <a:rPr lang="en-AU" dirty="0" smtClean="0"/>
              <a:t>.</a:t>
            </a:r>
          </a:p>
          <a:p>
            <a:r>
              <a:rPr lang="en-AU" b="1" dirty="0"/>
              <a:t>Department of </a:t>
            </a:r>
            <a:r>
              <a:rPr lang="en-AU" b="1" dirty="0" smtClean="0"/>
              <a:t>Transport </a:t>
            </a:r>
            <a:r>
              <a:rPr lang="en-AU" dirty="0" smtClean="0"/>
              <a:t>Road </a:t>
            </a:r>
            <a:r>
              <a:rPr lang="en-AU" dirty="0"/>
              <a:t>rules theory test </a:t>
            </a:r>
            <a:r>
              <a:rPr lang="en-AU" dirty="0" smtClean="0"/>
              <a:t>quiz </a:t>
            </a:r>
            <a:r>
              <a:rPr lang="en-AU" dirty="0" smtClean="0">
                <a:hlinkClick r:id="rId3"/>
              </a:rPr>
              <a:t>https</a:t>
            </a:r>
            <a:r>
              <a:rPr lang="en-AU" dirty="0">
                <a:hlinkClick r:id="rId3"/>
              </a:rPr>
              <a:t>://</a:t>
            </a:r>
            <a:r>
              <a:rPr lang="en-AU" dirty="0" smtClean="0">
                <a:hlinkClick r:id="rId3"/>
              </a:rPr>
              <a:t>www.transport.wa.gov.au/licensing/roadrules-theory-test-quiz.asp</a:t>
            </a:r>
            <a:r>
              <a:rPr lang="en-AU" dirty="0" smtClean="0"/>
              <a:t> </a:t>
            </a:r>
            <a:endParaRPr lang="en-AU" dirty="0"/>
          </a:p>
          <a:p>
            <a:r>
              <a:rPr lang="en-AU" b="1" dirty="0"/>
              <a:t>Road Safety </a:t>
            </a:r>
            <a:r>
              <a:rPr lang="en-AU" b="1" dirty="0" smtClean="0"/>
              <a:t>Commission </a:t>
            </a:r>
            <a:r>
              <a:rPr lang="en-AU" dirty="0" smtClean="0"/>
              <a:t>12 </a:t>
            </a:r>
            <a:r>
              <a:rPr lang="en-AU" dirty="0"/>
              <a:t>Most asked about road </a:t>
            </a:r>
            <a:r>
              <a:rPr lang="en-AU" dirty="0" smtClean="0"/>
              <a:t>rules (</a:t>
            </a:r>
            <a:r>
              <a:rPr lang="en-AU" dirty="0"/>
              <a:t>Videos, explanations and penalties</a:t>
            </a:r>
            <a:r>
              <a:rPr lang="en-AU" dirty="0" smtClean="0"/>
              <a:t>) </a:t>
            </a:r>
            <a:r>
              <a:rPr lang="en-AU" dirty="0" smtClean="0">
                <a:hlinkClick r:id="rId4"/>
              </a:rPr>
              <a:t>https</a:t>
            </a:r>
            <a:r>
              <a:rPr lang="en-AU" dirty="0">
                <a:hlinkClick r:id="rId4"/>
              </a:rPr>
              <a:t>://roadrules.rsc.wa.gov.au</a:t>
            </a:r>
            <a:r>
              <a:rPr lang="en-AU" dirty="0" smtClean="0">
                <a:hlinkClick r:id="rId4"/>
              </a:rPr>
              <a:t>/</a:t>
            </a:r>
            <a:endParaRPr lang="en-AU" dirty="0" smtClean="0"/>
          </a:p>
          <a:p>
            <a:r>
              <a:rPr lang="en-AU" b="1" dirty="0"/>
              <a:t>Department of </a:t>
            </a:r>
            <a:r>
              <a:rPr lang="en-AU" b="1" dirty="0" smtClean="0"/>
              <a:t>Transport </a:t>
            </a:r>
            <a:r>
              <a:rPr lang="en-AU" dirty="0" smtClean="0"/>
              <a:t>handbook </a:t>
            </a:r>
            <a:r>
              <a:rPr lang="en-AU" dirty="0" smtClean="0">
                <a:hlinkClick r:id="rId5"/>
              </a:rPr>
              <a:t>https</a:t>
            </a:r>
            <a:r>
              <a:rPr lang="en-AU" dirty="0">
                <a:hlinkClick r:id="rId5"/>
              </a:rPr>
              <a:t>://</a:t>
            </a:r>
            <a:r>
              <a:rPr lang="en-AU" dirty="0" smtClean="0">
                <a:hlinkClick r:id="rId5"/>
              </a:rPr>
              <a:t>www.transport.wa.gov.au/licensing/learner-activities-and-resources.asp</a:t>
            </a:r>
            <a:r>
              <a:rPr lang="en-AU" dirty="0" smtClean="0"/>
              <a:t> </a:t>
            </a:r>
          </a:p>
          <a:p>
            <a:r>
              <a:rPr lang="en-AU" b="1" dirty="0"/>
              <a:t>Road Safety </a:t>
            </a:r>
            <a:r>
              <a:rPr lang="en-AU" b="1" dirty="0" smtClean="0"/>
              <a:t>Commission </a:t>
            </a:r>
            <a:r>
              <a:rPr lang="en-AU" dirty="0" smtClean="0"/>
              <a:t>Pre-trip </a:t>
            </a:r>
            <a:r>
              <a:rPr lang="en-AU" dirty="0"/>
              <a:t>preparation 101 (20 secs</a:t>
            </a:r>
            <a:r>
              <a:rPr lang="en-AU" dirty="0" smtClean="0"/>
              <a:t>) </a:t>
            </a:r>
            <a:r>
              <a:rPr lang="en-AU" dirty="0" smtClean="0">
                <a:hlinkClick r:id="rId4"/>
              </a:rPr>
              <a:t>https</a:t>
            </a:r>
            <a:r>
              <a:rPr lang="en-AU" dirty="0">
                <a:hlinkClick r:id="rId4"/>
              </a:rPr>
              <a:t>://</a:t>
            </a:r>
            <a:r>
              <a:rPr lang="en-AU" dirty="0" smtClean="0">
                <a:hlinkClick r:id="rId4"/>
              </a:rPr>
              <a:t>roadrules.rsc.wa.gov.au/</a:t>
            </a:r>
            <a:endParaRPr lang="en-AU" dirty="0"/>
          </a:p>
          <a:p>
            <a:pPr marL="0" indent="0">
              <a:buNone/>
            </a:pPr>
            <a:r>
              <a:rPr lang="en-AU" dirty="0"/>
              <a:t> </a:t>
            </a:r>
            <a:r>
              <a:rPr lang="en-AU" dirty="0" smtClean="0"/>
              <a:t>    </a:t>
            </a:r>
            <a:r>
              <a:rPr lang="en-AU" dirty="0" smtClean="0">
                <a:hlinkClick r:id="rId6"/>
              </a:rPr>
              <a:t>https</a:t>
            </a:r>
            <a:r>
              <a:rPr lang="en-AU" dirty="0">
                <a:hlinkClick r:id="rId6"/>
              </a:rPr>
              <a:t>://</a:t>
            </a:r>
            <a:r>
              <a:rPr lang="en-AU" dirty="0" smtClean="0">
                <a:hlinkClick r:id="rId6"/>
              </a:rPr>
              <a:t>www.youtube.com/watch?time_continue=7&amp;v=S6Mpb6J49vc</a:t>
            </a:r>
            <a:r>
              <a:rPr lang="en-AU" dirty="0" smtClean="0"/>
              <a:t> </a:t>
            </a:r>
          </a:p>
          <a:p>
            <a:r>
              <a:rPr lang="en-AU" b="1" dirty="0"/>
              <a:t>Road Safety </a:t>
            </a:r>
            <a:r>
              <a:rPr lang="en-AU" b="1" dirty="0" smtClean="0"/>
              <a:t>Commission </a:t>
            </a:r>
            <a:r>
              <a:rPr lang="en-AU" dirty="0" smtClean="0"/>
              <a:t>Slow </a:t>
            </a:r>
            <a:r>
              <a:rPr lang="en-AU" dirty="0"/>
              <a:t>down, Move Over (SLOMO</a:t>
            </a:r>
            <a:r>
              <a:rPr lang="en-AU" dirty="0" smtClean="0"/>
              <a:t>) </a:t>
            </a:r>
            <a:r>
              <a:rPr lang="en-AU" dirty="0" smtClean="0">
                <a:hlinkClick r:id="rId7"/>
              </a:rPr>
              <a:t>https</a:t>
            </a:r>
            <a:r>
              <a:rPr lang="en-AU" dirty="0">
                <a:hlinkClick r:id="rId7"/>
              </a:rPr>
              <a:t>://</a:t>
            </a:r>
            <a:r>
              <a:rPr lang="en-AU" dirty="0" smtClean="0">
                <a:hlinkClick r:id="rId7"/>
              </a:rPr>
              <a:t>www.rsc.wa.gov.au/Rules-Penalties/Browse/Emergency-Vehicles</a:t>
            </a:r>
            <a:r>
              <a:rPr lang="en-AU" dirty="0" smtClean="0"/>
              <a:t> </a:t>
            </a:r>
          </a:p>
          <a:p>
            <a:endParaRPr lang="en-AU" dirty="0" smtClean="0"/>
          </a:p>
          <a:p>
            <a:pPr marL="0" indent="0">
              <a:buNone/>
            </a:pPr>
            <a:endParaRPr lang="en-AU" dirty="0" smtClean="0"/>
          </a:p>
        </p:txBody>
      </p:sp>
    </p:spTree>
    <p:extLst>
      <p:ext uri="{BB962C8B-B14F-4D97-AF65-F5344CB8AC3E}">
        <p14:creationId xmlns:p14="http://schemas.microsoft.com/office/powerpoint/2010/main" val="3051324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Website links from resource</a:t>
            </a:r>
          </a:p>
        </p:txBody>
      </p:sp>
      <p:sp>
        <p:nvSpPr>
          <p:cNvPr id="3" name="Content Placeholder 2"/>
          <p:cNvSpPr>
            <a:spLocks noGrp="1"/>
          </p:cNvSpPr>
          <p:nvPr>
            <p:ph idx="1"/>
          </p:nvPr>
        </p:nvSpPr>
        <p:spPr/>
        <p:txBody>
          <a:bodyPr/>
          <a:lstStyle/>
          <a:p>
            <a:pPr marL="0" indent="0">
              <a:buNone/>
            </a:pPr>
            <a:r>
              <a:rPr lang="en-AU" dirty="0"/>
              <a:t>From the Keys 4 Life teacher resource 2020 </a:t>
            </a:r>
            <a:r>
              <a:rPr lang="en-AU" dirty="0" smtClean="0"/>
              <a:t>edition 7</a:t>
            </a:r>
            <a:endParaRPr lang="en-AU" dirty="0"/>
          </a:p>
          <a:p>
            <a:pPr>
              <a:buClr>
                <a:schemeClr val="accent1"/>
              </a:buClr>
            </a:pPr>
            <a:r>
              <a:rPr lang="en-AU" dirty="0" smtClean="0"/>
              <a:t>Students </a:t>
            </a:r>
            <a:r>
              <a:rPr lang="en-AU" dirty="0"/>
              <a:t>practise test questions with a parent or adult family member, using the eleven online sample quizzes at </a:t>
            </a:r>
            <a:r>
              <a:rPr lang="en-AU" dirty="0">
                <a:hlinkClick r:id="rId2"/>
              </a:rPr>
              <a:t>https://www.transport.wa.gov.au/licensing/road-rules-theory-test-quiz.asp</a:t>
            </a:r>
            <a:endParaRPr lang="en-AU" dirty="0"/>
          </a:p>
          <a:p>
            <a:pPr>
              <a:buClr>
                <a:schemeClr val="accent1"/>
              </a:buClr>
            </a:pPr>
            <a:endParaRPr lang="en-AU" dirty="0"/>
          </a:p>
          <a:p>
            <a:pPr>
              <a:buClr>
                <a:schemeClr val="accent1"/>
              </a:buClr>
            </a:pPr>
            <a:r>
              <a:rPr lang="en-AU" dirty="0"/>
              <a:t>Your Secure Identity (</a:t>
            </a:r>
            <a:r>
              <a:rPr lang="en-AU" dirty="0">
                <a:hlinkClick r:id="rId3"/>
              </a:rPr>
              <a:t>https://www.transport.wa.gov.au/licensing/proof-of-identity.asp</a:t>
            </a:r>
            <a:r>
              <a:rPr lang="en-AU" dirty="0"/>
              <a:t>)  describes the five (5) forms of identity required for the application process, of which:</a:t>
            </a:r>
          </a:p>
          <a:p>
            <a:pPr>
              <a:buClr>
                <a:schemeClr val="accent1"/>
              </a:buClr>
            </a:pPr>
            <a:endParaRPr lang="en-AU" dirty="0"/>
          </a:p>
          <a:p>
            <a:pPr>
              <a:buClr>
                <a:schemeClr val="accent1"/>
              </a:buClr>
            </a:pPr>
            <a:r>
              <a:rPr lang="en-AU" dirty="0"/>
              <a:t>FIND OUT MORE Department of Transport Road rules theory test </a:t>
            </a:r>
            <a:r>
              <a:rPr lang="en-AU" dirty="0" smtClean="0"/>
              <a:t>quiz </a:t>
            </a:r>
            <a:r>
              <a:rPr lang="en-AU" dirty="0" smtClean="0">
                <a:hlinkClick r:id="rId2"/>
              </a:rPr>
              <a:t>https</a:t>
            </a:r>
            <a:r>
              <a:rPr lang="en-AU" dirty="0">
                <a:hlinkClick r:id="rId2"/>
              </a:rPr>
              <a:t>://www.transport.wa.gov.au/licensing/road-rules-theory-test-quiz.asp</a:t>
            </a:r>
            <a:r>
              <a:rPr lang="en-AU" dirty="0"/>
              <a:t>  </a:t>
            </a:r>
          </a:p>
          <a:p>
            <a:endParaRPr lang="en-AU" dirty="0"/>
          </a:p>
        </p:txBody>
      </p:sp>
    </p:spTree>
    <p:extLst>
      <p:ext uri="{BB962C8B-B14F-4D97-AF65-F5344CB8AC3E}">
        <p14:creationId xmlns:p14="http://schemas.microsoft.com/office/powerpoint/2010/main" val="190722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 teachers /agencies only</a:t>
            </a:r>
            <a:endParaRPr lang="en-AU" dirty="0"/>
          </a:p>
        </p:txBody>
      </p:sp>
      <p:sp>
        <p:nvSpPr>
          <p:cNvPr id="3" name="Content Placeholder 2"/>
          <p:cNvSpPr>
            <a:spLocks noGrp="1"/>
          </p:cNvSpPr>
          <p:nvPr>
            <p:ph idx="1"/>
          </p:nvPr>
        </p:nvSpPr>
        <p:spPr/>
        <p:txBody>
          <a:bodyPr/>
          <a:lstStyle/>
          <a:p>
            <a:r>
              <a:rPr lang="en-AU" dirty="0"/>
              <a:t>Teachers register for the Portal by creating an access account at </a:t>
            </a:r>
            <a:r>
              <a:rPr lang="en-AU" dirty="0" smtClean="0">
                <a:hlinkClick r:id="rId2"/>
              </a:rPr>
              <a:t>https</a:t>
            </a:r>
            <a:r>
              <a:rPr lang="en-AU" dirty="0">
                <a:hlinkClick r:id="rId2"/>
              </a:rPr>
              <a:t>://keys4life.ziparchive.com.au</a:t>
            </a:r>
            <a:r>
              <a:rPr lang="en-AU" dirty="0" smtClean="0">
                <a:hlinkClick r:id="rId2"/>
              </a:rPr>
              <a:t>/</a:t>
            </a:r>
            <a:r>
              <a:rPr lang="en-AU" dirty="0" smtClean="0"/>
              <a:t>.</a:t>
            </a:r>
          </a:p>
          <a:p>
            <a:r>
              <a:rPr lang="en-AU" dirty="0"/>
              <a:t>Have your Keys4Life Access Number ready and use it to log in to: </a:t>
            </a:r>
            <a:r>
              <a:rPr lang="en-AU" dirty="0" smtClean="0">
                <a:hlinkClick r:id="rId3"/>
              </a:rPr>
              <a:t>www.northsidelogistics.com.au</a:t>
            </a:r>
            <a:endParaRPr lang="en-AU" dirty="0" smtClean="0"/>
          </a:p>
          <a:p>
            <a:r>
              <a:rPr lang="en-AU" dirty="0" smtClean="0"/>
              <a:t>The </a:t>
            </a:r>
            <a:r>
              <a:rPr lang="en-AU" dirty="0"/>
              <a:t>Agency order form is available </a:t>
            </a:r>
            <a:r>
              <a:rPr lang="en-AU" dirty="0" smtClean="0"/>
              <a:t>at: </a:t>
            </a:r>
            <a:r>
              <a:rPr lang="en-AU" dirty="0" smtClean="0">
                <a:hlinkClick r:id="rId4"/>
              </a:rPr>
              <a:t>www.sdera.wa.edu.au/programs/keys4life/</a:t>
            </a:r>
            <a:r>
              <a:rPr lang="en-AU" dirty="0" smtClean="0"/>
              <a:t> </a:t>
            </a:r>
            <a:endParaRPr lang="en-AU" dirty="0"/>
          </a:p>
        </p:txBody>
      </p:sp>
    </p:spTree>
    <p:extLst>
      <p:ext uri="{BB962C8B-B14F-4D97-AF65-F5344CB8AC3E}">
        <p14:creationId xmlns:p14="http://schemas.microsoft.com/office/powerpoint/2010/main" val="263167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C0B6B359-0EF1-4C36-A78A-BD6D14AB9B4F}"/>
              </a:ext>
            </a:extLst>
          </p:cNvPr>
          <p:cNvSpPr/>
          <p:nvPr/>
        </p:nvSpPr>
        <p:spPr>
          <a:xfrm>
            <a:off x="7665118" y="1364343"/>
            <a:ext cx="3621935" cy="3050501"/>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87BA25D4-BBA5-4F5E-84EA-2047CF4A4A56}"/>
              </a:ext>
            </a:extLst>
          </p:cNvPr>
          <p:cNvSpPr/>
          <p:nvPr/>
        </p:nvSpPr>
        <p:spPr>
          <a:xfrm>
            <a:off x="3975878" y="1385823"/>
            <a:ext cx="3621935" cy="3050501"/>
          </a:xfrm>
          <a:prstGeom prst="ellipse">
            <a:avLst/>
          </a:prstGeom>
          <a:solidFill>
            <a:schemeClr val="accent3">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38182F9A-4006-45C4-BCEE-47438C19F863}"/>
              </a:ext>
            </a:extLst>
          </p:cNvPr>
          <p:cNvSpPr/>
          <p:nvPr/>
        </p:nvSpPr>
        <p:spPr>
          <a:xfrm>
            <a:off x="391886" y="1385823"/>
            <a:ext cx="3525526" cy="3050501"/>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EDFF31E-6E04-491E-AC15-38BB091B20EB}"/>
              </a:ext>
            </a:extLst>
          </p:cNvPr>
          <p:cNvSpPr>
            <a:spLocks noGrp="1"/>
          </p:cNvSpPr>
          <p:nvPr>
            <p:ph type="title"/>
          </p:nvPr>
        </p:nvSpPr>
        <p:spPr/>
        <p:txBody>
          <a:bodyPr/>
          <a:lstStyle/>
          <a:p>
            <a:r>
              <a:rPr lang="en-AU" dirty="0">
                <a:solidFill>
                  <a:schemeClr val="tx1"/>
                </a:solidFill>
                <a:cs typeface="Arial" panose="020B0604020202020204" pitchFamily="34" charset="0"/>
              </a:rPr>
              <a:t>What do the following terms mean?</a:t>
            </a:r>
          </a:p>
        </p:txBody>
      </p:sp>
      <p:sp>
        <p:nvSpPr>
          <p:cNvPr id="19" name="TextBox 18">
            <a:extLst>
              <a:ext uri="{FF2B5EF4-FFF2-40B4-BE49-F238E27FC236}">
                <a16:creationId xmlns:a16="http://schemas.microsoft.com/office/drawing/2014/main" id="{9705E6D6-5DE3-445C-AC97-093C85D54A6E}"/>
              </a:ext>
            </a:extLst>
          </p:cNvPr>
          <p:cNvSpPr txBox="1"/>
          <p:nvPr/>
        </p:nvSpPr>
        <p:spPr>
          <a:xfrm>
            <a:off x="3873690" y="5089146"/>
            <a:ext cx="5931017" cy="830997"/>
          </a:xfrm>
          <a:prstGeom prst="rect">
            <a:avLst/>
          </a:prstGeom>
          <a:noFill/>
        </p:spPr>
        <p:txBody>
          <a:bodyPr wrap="square" rtlCol="0">
            <a:spAutoFit/>
          </a:bodyPr>
          <a:lstStyle/>
          <a:p>
            <a:pPr algn="ctr"/>
            <a:r>
              <a:rPr lang="en-AU" sz="2400" dirty="0">
                <a:latin typeface="Arial" panose="020B0604020202020204" pitchFamily="34" charset="0"/>
                <a:cs typeface="Arial" panose="020B0604020202020204" pitchFamily="34" charset="0"/>
              </a:rPr>
              <a:t>Is having a driver’s licence and being able to drive a right or privilege?</a:t>
            </a:r>
          </a:p>
        </p:txBody>
      </p:sp>
      <p:sp>
        <p:nvSpPr>
          <p:cNvPr id="22" name="TextBox 21">
            <a:extLst>
              <a:ext uri="{FF2B5EF4-FFF2-40B4-BE49-F238E27FC236}">
                <a16:creationId xmlns:a16="http://schemas.microsoft.com/office/drawing/2014/main" id="{D2FE0085-B01D-4047-AA6F-E64CF096360E}"/>
              </a:ext>
            </a:extLst>
          </p:cNvPr>
          <p:cNvSpPr txBox="1"/>
          <p:nvPr/>
        </p:nvSpPr>
        <p:spPr>
          <a:xfrm>
            <a:off x="1547061" y="2081482"/>
            <a:ext cx="2586182" cy="523220"/>
          </a:xfrm>
          <a:prstGeom prst="rect">
            <a:avLst/>
          </a:prstGeom>
          <a:noFill/>
        </p:spPr>
        <p:txBody>
          <a:bodyPr wrap="square" rtlCol="0">
            <a:spAutoFit/>
          </a:bodyPr>
          <a:lstStyle/>
          <a:p>
            <a:r>
              <a:rPr lang="en-AU" sz="2800" b="1" dirty="0">
                <a:latin typeface="Arial" panose="020B0604020202020204" pitchFamily="34" charset="0"/>
                <a:cs typeface="Arial" panose="020B0604020202020204" pitchFamily="34" charset="0"/>
              </a:rPr>
              <a:t>RIGHT</a:t>
            </a:r>
          </a:p>
        </p:txBody>
      </p:sp>
      <p:sp>
        <p:nvSpPr>
          <p:cNvPr id="24" name="TextBox 23">
            <a:extLst>
              <a:ext uri="{FF2B5EF4-FFF2-40B4-BE49-F238E27FC236}">
                <a16:creationId xmlns:a16="http://schemas.microsoft.com/office/drawing/2014/main" id="{98688751-B040-46D0-9736-50549605AF80}"/>
              </a:ext>
            </a:extLst>
          </p:cNvPr>
          <p:cNvSpPr txBox="1"/>
          <p:nvPr/>
        </p:nvSpPr>
        <p:spPr>
          <a:xfrm>
            <a:off x="7886812" y="2055967"/>
            <a:ext cx="3246964" cy="523220"/>
          </a:xfrm>
          <a:prstGeom prst="rect">
            <a:avLst/>
          </a:prstGeom>
          <a:noFill/>
        </p:spPr>
        <p:txBody>
          <a:bodyPr wrap="square" rtlCol="0">
            <a:spAutoFit/>
          </a:bodyPr>
          <a:lstStyle/>
          <a:p>
            <a:r>
              <a:rPr lang="en-AU" sz="2800" b="1" dirty="0">
                <a:latin typeface="Arial" panose="020B0604020202020204" pitchFamily="34" charset="0"/>
                <a:cs typeface="Arial" panose="020B0604020202020204" pitchFamily="34" charset="0"/>
              </a:rPr>
              <a:t>RESPONSIBILITY</a:t>
            </a:r>
          </a:p>
        </p:txBody>
      </p:sp>
      <p:sp>
        <p:nvSpPr>
          <p:cNvPr id="25" name="TextBox 24">
            <a:extLst>
              <a:ext uri="{FF2B5EF4-FFF2-40B4-BE49-F238E27FC236}">
                <a16:creationId xmlns:a16="http://schemas.microsoft.com/office/drawing/2014/main" id="{507078FE-2B0A-4F4B-B891-EB422473D02E}"/>
              </a:ext>
            </a:extLst>
          </p:cNvPr>
          <p:cNvSpPr txBox="1"/>
          <p:nvPr/>
        </p:nvSpPr>
        <p:spPr>
          <a:xfrm>
            <a:off x="4629312" y="2060002"/>
            <a:ext cx="2586182" cy="523220"/>
          </a:xfrm>
          <a:prstGeom prst="rect">
            <a:avLst/>
          </a:prstGeom>
          <a:noFill/>
        </p:spPr>
        <p:txBody>
          <a:bodyPr wrap="square" rtlCol="0">
            <a:spAutoFit/>
          </a:bodyPr>
          <a:lstStyle/>
          <a:p>
            <a:r>
              <a:rPr lang="en-AU" sz="2800" b="1" dirty="0">
                <a:latin typeface="Arial" panose="020B0604020202020204" pitchFamily="34" charset="0"/>
                <a:cs typeface="Arial" panose="020B0604020202020204" pitchFamily="34" charset="0"/>
              </a:rPr>
              <a:t>PRIVILEGE</a:t>
            </a:r>
            <a:endParaRPr lang="en-AU" sz="24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CBA82A-D349-42D0-B398-2345C868C2AA}"/>
              </a:ext>
            </a:extLst>
          </p:cNvPr>
          <p:cNvSpPr txBox="1"/>
          <p:nvPr/>
        </p:nvSpPr>
        <p:spPr>
          <a:xfrm>
            <a:off x="904946" y="2704754"/>
            <a:ext cx="2684995" cy="984885"/>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Having a just claim or title to something.</a:t>
            </a:r>
          </a:p>
          <a:p>
            <a:endParaRPr lang="en-AU" dirty="0"/>
          </a:p>
        </p:txBody>
      </p:sp>
      <p:sp>
        <p:nvSpPr>
          <p:cNvPr id="28" name="TextBox 27">
            <a:extLst>
              <a:ext uri="{FF2B5EF4-FFF2-40B4-BE49-F238E27FC236}">
                <a16:creationId xmlns:a16="http://schemas.microsoft.com/office/drawing/2014/main" id="{5C295DFE-C676-4203-8CA9-ECFAE7A4293E}"/>
              </a:ext>
            </a:extLst>
          </p:cNvPr>
          <p:cNvSpPr txBox="1"/>
          <p:nvPr/>
        </p:nvSpPr>
        <p:spPr>
          <a:xfrm>
            <a:off x="7665119" y="2683575"/>
            <a:ext cx="3328257" cy="1292662"/>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A particular load of care placed on someone who is responsible. </a:t>
            </a:r>
          </a:p>
          <a:p>
            <a:endParaRPr lang="en-AU" dirty="0"/>
          </a:p>
        </p:txBody>
      </p:sp>
      <p:sp>
        <p:nvSpPr>
          <p:cNvPr id="29" name="TextBox 28">
            <a:extLst>
              <a:ext uri="{FF2B5EF4-FFF2-40B4-BE49-F238E27FC236}">
                <a16:creationId xmlns:a16="http://schemas.microsoft.com/office/drawing/2014/main" id="{466DBFDA-A9BE-486C-976C-8AC90CBD5B76}"/>
              </a:ext>
            </a:extLst>
          </p:cNvPr>
          <p:cNvSpPr txBox="1"/>
          <p:nvPr/>
        </p:nvSpPr>
        <p:spPr>
          <a:xfrm>
            <a:off x="4211089" y="2683575"/>
            <a:ext cx="2866238" cy="1292662"/>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A special right enjoyed by a person that is given or earned.</a:t>
            </a: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305" y="4587406"/>
            <a:ext cx="1894275" cy="2155264"/>
          </a:xfrm>
          <a:prstGeom prst="rect">
            <a:avLst/>
          </a:prstGeom>
        </p:spPr>
      </p:pic>
    </p:spTree>
    <p:extLst>
      <p:ext uri="{BB962C8B-B14F-4D97-AF65-F5344CB8AC3E}">
        <p14:creationId xmlns:p14="http://schemas.microsoft.com/office/powerpoint/2010/main" val="65076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227E-B59D-4365-B741-7C805499E7A5}"/>
              </a:ext>
            </a:extLst>
          </p:cNvPr>
          <p:cNvSpPr>
            <a:spLocks noGrp="1"/>
          </p:cNvSpPr>
          <p:nvPr>
            <p:ph type="title"/>
          </p:nvPr>
        </p:nvSpPr>
        <p:spPr>
          <a:xfrm>
            <a:off x="353780" y="292971"/>
            <a:ext cx="8596668" cy="1320800"/>
          </a:xfrm>
        </p:spPr>
        <p:txBody>
          <a:bodyPr/>
          <a:lstStyle/>
          <a:p>
            <a:r>
              <a:rPr lang="en-AU" dirty="0">
                <a:solidFill>
                  <a:schemeClr val="tx1"/>
                </a:solidFill>
              </a:rPr>
              <a:t>Circle T</a:t>
            </a:r>
            <a:r>
              <a:rPr lang="en-AU" dirty="0" smtClean="0">
                <a:solidFill>
                  <a:schemeClr val="tx1"/>
                </a:solidFill>
              </a:rPr>
              <a:t>alk</a:t>
            </a:r>
            <a:endParaRPr lang="en-AU" dirty="0">
              <a:solidFill>
                <a:schemeClr val="tx1"/>
              </a:solidFill>
            </a:endParaRPr>
          </a:p>
        </p:txBody>
      </p:sp>
      <p:sp>
        <p:nvSpPr>
          <p:cNvPr id="7" name="Rectangle: Rounded Corners 6">
            <a:extLst>
              <a:ext uri="{FF2B5EF4-FFF2-40B4-BE49-F238E27FC236}">
                <a16:creationId xmlns:a16="http://schemas.microsoft.com/office/drawing/2014/main" id="{4529046B-4A38-4152-870C-A5639E21B8AA}"/>
              </a:ext>
            </a:extLst>
          </p:cNvPr>
          <p:cNvSpPr/>
          <p:nvPr/>
        </p:nvSpPr>
        <p:spPr>
          <a:xfrm>
            <a:off x="491372" y="2078305"/>
            <a:ext cx="8584507" cy="27238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1. The </a:t>
            </a:r>
            <a:r>
              <a:rPr lang="en-AU" sz="3600" dirty="0">
                <a:solidFill>
                  <a:schemeClr val="tx1"/>
                </a:solidFill>
              </a:rPr>
              <a:t>community believes that all road users have a responsibility for their own safety and the safety of others. Do you think that all young people believe this too? </a:t>
            </a:r>
            <a:r>
              <a:rPr lang="en-AU" sz="3600" dirty="0" smtClean="0">
                <a:solidFill>
                  <a:schemeClr val="tx1"/>
                </a:solidFill>
              </a:rPr>
              <a:t>Why?</a:t>
            </a:r>
            <a:endParaRPr lang="en-AU" sz="3600" dirty="0">
              <a:solidFill>
                <a:schemeClr val="tx1"/>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338396BA-7F50-4CD9-8C8C-241BD51B57C2}"/>
              </a:ext>
            </a:extLst>
          </p:cNvPr>
          <p:cNvSpPr/>
          <p:nvPr/>
        </p:nvSpPr>
        <p:spPr>
          <a:xfrm>
            <a:off x="480289" y="2090074"/>
            <a:ext cx="8584507" cy="271027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latin typeface="Arial" panose="020B0604020202020204" pitchFamily="34" charset="0"/>
                <a:cs typeface="Arial" panose="020B0604020202020204" pitchFamily="34" charset="0"/>
              </a:rPr>
              <a:t>2. Some drivers believe it is their right to intimidate other drivers. The media refers this as ‘road rage’. Why do some drivers </a:t>
            </a:r>
            <a:r>
              <a:rPr lang="en-AU" sz="3600" dirty="0" smtClean="0">
                <a:solidFill>
                  <a:schemeClr val="tx1"/>
                </a:solidFill>
                <a:latin typeface="Arial" panose="020B0604020202020204" pitchFamily="34" charset="0"/>
                <a:cs typeface="Arial" panose="020B0604020202020204" pitchFamily="34" charset="0"/>
              </a:rPr>
              <a:t>act </a:t>
            </a:r>
            <a:r>
              <a:rPr lang="en-AU" sz="3600" dirty="0">
                <a:solidFill>
                  <a:schemeClr val="tx1"/>
                </a:solidFill>
                <a:latin typeface="Arial" panose="020B0604020202020204" pitchFamily="34" charset="0"/>
                <a:cs typeface="Arial" panose="020B0604020202020204" pitchFamily="34" charset="0"/>
              </a:rPr>
              <a:t>in this way?</a:t>
            </a:r>
          </a:p>
        </p:txBody>
      </p:sp>
      <p:sp>
        <p:nvSpPr>
          <p:cNvPr id="38" name="Rectangle: Rounded Corners 37">
            <a:extLst>
              <a:ext uri="{FF2B5EF4-FFF2-40B4-BE49-F238E27FC236}">
                <a16:creationId xmlns:a16="http://schemas.microsoft.com/office/drawing/2014/main" id="{53534D15-8F07-46E5-BE4A-96E31F3439B8}"/>
              </a:ext>
            </a:extLst>
          </p:cNvPr>
          <p:cNvSpPr/>
          <p:nvPr/>
        </p:nvSpPr>
        <p:spPr>
          <a:xfrm>
            <a:off x="478186" y="2090074"/>
            <a:ext cx="8584507" cy="27488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3. What </a:t>
            </a:r>
            <a:r>
              <a:rPr lang="en-AU" sz="3600" dirty="0">
                <a:solidFill>
                  <a:schemeClr val="tx1"/>
                </a:solidFill>
              </a:rPr>
              <a:t>are the characteristics of a tolerant driver? An aggressive driver? What do their actions look and feel like?</a:t>
            </a:r>
          </a:p>
        </p:txBody>
      </p:sp>
      <p:sp>
        <p:nvSpPr>
          <p:cNvPr id="39" name="Rectangle: Rounded Corners 38">
            <a:extLst>
              <a:ext uri="{FF2B5EF4-FFF2-40B4-BE49-F238E27FC236}">
                <a16:creationId xmlns:a16="http://schemas.microsoft.com/office/drawing/2014/main" id="{2A59EB91-4EA0-4B55-8F29-867C015858DB}"/>
              </a:ext>
            </a:extLst>
          </p:cNvPr>
          <p:cNvSpPr/>
          <p:nvPr/>
        </p:nvSpPr>
        <p:spPr>
          <a:xfrm>
            <a:off x="491877" y="2084036"/>
            <a:ext cx="8584507" cy="27699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latin typeface="Arial" panose="020B0604020202020204" pitchFamily="34" charset="0"/>
                <a:cs typeface="Arial" panose="020B0604020202020204" pitchFamily="34" charset="0"/>
              </a:rPr>
              <a:t>4. </a:t>
            </a:r>
            <a:r>
              <a:rPr lang="en-AU" sz="3600" dirty="0" smtClean="0">
                <a:solidFill>
                  <a:schemeClr val="tx1"/>
                </a:solidFill>
                <a:latin typeface="Arial" panose="020B0604020202020204" pitchFamily="34" charset="0"/>
                <a:cs typeface="Arial" panose="020B0604020202020204" pitchFamily="34" charset="0"/>
              </a:rPr>
              <a:t>I</a:t>
            </a:r>
            <a:r>
              <a:rPr lang="en-AU" sz="3600" dirty="0" smtClean="0">
                <a:solidFill>
                  <a:schemeClr val="tx1"/>
                </a:solidFill>
              </a:rPr>
              <a:t>f </a:t>
            </a:r>
            <a:r>
              <a:rPr lang="en-AU" sz="3600" dirty="0">
                <a:solidFill>
                  <a:schemeClr val="tx1"/>
                </a:solidFill>
              </a:rPr>
              <a:t>you were a learner driver and another driver acted aggressively towards you while driving, how would you feel?</a:t>
            </a:r>
          </a:p>
        </p:txBody>
      </p:sp>
      <p:sp>
        <p:nvSpPr>
          <p:cNvPr id="40" name="Rectangle: Rounded Corners 39">
            <a:extLst>
              <a:ext uri="{FF2B5EF4-FFF2-40B4-BE49-F238E27FC236}">
                <a16:creationId xmlns:a16="http://schemas.microsoft.com/office/drawing/2014/main" id="{CD43BEF1-E934-4D54-99D2-B33EDC056185}"/>
              </a:ext>
            </a:extLst>
          </p:cNvPr>
          <p:cNvSpPr/>
          <p:nvPr/>
        </p:nvSpPr>
        <p:spPr>
          <a:xfrm>
            <a:off x="478186" y="2078305"/>
            <a:ext cx="8584507" cy="279085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latin typeface="Arial" panose="020B0604020202020204" pitchFamily="34" charset="0"/>
                <a:cs typeface="Arial" panose="020B0604020202020204" pitchFamily="34" charset="0"/>
              </a:rPr>
              <a:t>5. </a:t>
            </a:r>
            <a:r>
              <a:rPr lang="en-AU" sz="3600" dirty="0" smtClean="0">
                <a:solidFill>
                  <a:schemeClr val="tx1"/>
                </a:solidFill>
              </a:rPr>
              <a:t>What </a:t>
            </a:r>
            <a:r>
              <a:rPr lang="en-AU" sz="3600" dirty="0">
                <a:solidFill>
                  <a:schemeClr val="tx1"/>
                </a:solidFill>
              </a:rPr>
              <a:t>would you do to make sure the incident didn’t put you and other road users at risk?</a:t>
            </a:r>
            <a:endParaRPr lang="en-AU" sz="3600" dirty="0">
              <a:solidFill>
                <a:schemeClr val="tx1"/>
              </a:solidFill>
              <a:latin typeface="Arial" panose="020B0604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8B9BCE5E-2084-41D9-9494-5B1C5366AB79}"/>
              </a:ext>
            </a:extLst>
          </p:cNvPr>
          <p:cNvSpPr/>
          <p:nvPr/>
        </p:nvSpPr>
        <p:spPr>
          <a:xfrm>
            <a:off x="490867" y="2065921"/>
            <a:ext cx="8584507" cy="279567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latin typeface="Arial" panose="020B0604020202020204" pitchFamily="34" charset="0"/>
                <a:cs typeface="Arial" panose="020B0604020202020204" pitchFamily="34" charset="0"/>
              </a:rPr>
              <a:t>6. </a:t>
            </a:r>
            <a:r>
              <a:rPr lang="en-AU" sz="3600" dirty="0">
                <a:solidFill>
                  <a:schemeClr val="tx1"/>
                </a:solidFill>
              </a:rPr>
              <a:t>What actions could you take to avoid aggressive drivers? </a:t>
            </a:r>
            <a:endParaRPr lang="en-AU" sz="3600" dirty="0">
              <a:solidFill>
                <a:schemeClr val="tx1"/>
              </a:solidFill>
              <a:latin typeface="Arial" panose="020B0604020202020204" pitchFamily="34" charset="0"/>
              <a:cs typeface="Arial" panose="020B0604020202020204" pitchFamily="34" charset="0"/>
            </a:endParaRPr>
          </a:p>
        </p:txBody>
      </p:sp>
      <p:sp>
        <p:nvSpPr>
          <p:cNvPr id="45" name="Rectangle: Rounded Corners 42">
            <a:extLst>
              <a:ext uri="{FF2B5EF4-FFF2-40B4-BE49-F238E27FC236}">
                <a16:creationId xmlns:a16="http://schemas.microsoft.com/office/drawing/2014/main" id="{8B9BCE5E-2084-41D9-9494-5B1C5366AB79}"/>
              </a:ext>
            </a:extLst>
          </p:cNvPr>
          <p:cNvSpPr/>
          <p:nvPr/>
        </p:nvSpPr>
        <p:spPr>
          <a:xfrm>
            <a:off x="476738" y="2067098"/>
            <a:ext cx="8584507" cy="27956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latin typeface="Arial" panose="020B0604020202020204" pitchFamily="34" charset="0"/>
                <a:cs typeface="Arial" panose="020B0604020202020204" pitchFamily="34" charset="0"/>
              </a:rPr>
              <a:t>7. </a:t>
            </a:r>
            <a:r>
              <a:rPr lang="en-AU" sz="3600" dirty="0">
                <a:solidFill>
                  <a:schemeClr val="tx1"/>
                </a:solidFill>
              </a:rPr>
              <a:t>How can you control your own anger when faced with an annoying situation?</a:t>
            </a:r>
          </a:p>
        </p:txBody>
      </p:sp>
      <p:sp>
        <p:nvSpPr>
          <p:cNvPr id="47" name="Rectangle: Rounded Corners 42">
            <a:extLst>
              <a:ext uri="{FF2B5EF4-FFF2-40B4-BE49-F238E27FC236}">
                <a16:creationId xmlns:a16="http://schemas.microsoft.com/office/drawing/2014/main" id="{8B9BCE5E-2084-41D9-9494-5B1C5366AB79}"/>
              </a:ext>
            </a:extLst>
          </p:cNvPr>
          <p:cNvSpPr/>
          <p:nvPr/>
        </p:nvSpPr>
        <p:spPr>
          <a:xfrm>
            <a:off x="482877" y="2075894"/>
            <a:ext cx="8584507" cy="279567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latin typeface="Arial" panose="020B0604020202020204" pitchFamily="34" charset="0"/>
                <a:cs typeface="Arial" panose="020B0604020202020204" pitchFamily="34" charset="0"/>
              </a:rPr>
              <a:t>8</a:t>
            </a:r>
            <a:r>
              <a:rPr lang="en-AU" sz="3600" dirty="0" smtClean="0">
                <a:solidFill>
                  <a:schemeClr val="tx1"/>
                </a:solidFill>
                <a:latin typeface="Arial" panose="020B0604020202020204" pitchFamily="34" charset="0"/>
                <a:cs typeface="Arial" panose="020B0604020202020204" pitchFamily="34" charset="0"/>
              </a:rPr>
              <a:t>. </a:t>
            </a:r>
            <a:r>
              <a:rPr lang="en-AU" sz="3600" dirty="0">
                <a:solidFill>
                  <a:schemeClr val="tx1"/>
                </a:solidFill>
              </a:rPr>
              <a:t>Is aggressive or abusive behaviour acceptable in any situation? Why?</a:t>
            </a:r>
            <a:endParaRPr lang="en-AU" sz="3600" dirty="0"/>
          </a:p>
          <a:p>
            <a:endParaRPr lang="en-AU" sz="36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0571" y="2302865"/>
            <a:ext cx="2498270" cy="1889448"/>
          </a:xfrm>
          <a:prstGeom prst="rect">
            <a:avLst/>
          </a:prstGeom>
        </p:spPr>
      </p:pic>
    </p:spTree>
    <p:extLst>
      <p:ext uri="{BB962C8B-B14F-4D97-AF65-F5344CB8AC3E}">
        <p14:creationId xmlns:p14="http://schemas.microsoft.com/office/powerpoint/2010/main" val="192880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7" grpId="0" animBg="1"/>
      <p:bldP spid="38" grpId="0" animBg="1"/>
      <p:bldP spid="39" grpId="0" animBg="1"/>
      <p:bldP spid="40" grpId="0" animBg="1"/>
      <p:bldP spid="43" grpId="0" animBg="1"/>
      <p:bldP spid="45"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EE3FB081-AD81-4672-ADC2-8E50A8B38D4F}"/>
              </a:ext>
            </a:extLst>
          </p:cNvPr>
          <p:cNvSpPr/>
          <p:nvPr/>
        </p:nvSpPr>
        <p:spPr>
          <a:xfrm>
            <a:off x="6365403" y="4637426"/>
            <a:ext cx="3289933" cy="1949985"/>
          </a:xfrm>
          <a:prstGeom prst="ellipse">
            <a:avLst/>
          </a:prstGeom>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p>
        </p:txBody>
      </p:sp>
      <p:sp>
        <p:nvSpPr>
          <p:cNvPr id="13" name="Oval 12">
            <a:extLst>
              <a:ext uri="{FF2B5EF4-FFF2-40B4-BE49-F238E27FC236}">
                <a16:creationId xmlns:a16="http://schemas.microsoft.com/office/drawing/2014/main" id="{869337AC-45D8-4E44-B946-0FCC8DF6E31B}"/>
              </a:ext>
            </a:extLst>
          </p:cNvPr>
          <p:cNvSpPr/>
          <p:nvPr/>
        </p:nvSpPr>
        <p:spPr>
          <a:xfrm>
            <a:off x="2459445" y="4756090"/>
            <a:ext cx="3299755" cy="1949985"/>
          </a:xfrm>
          <a:prstGeom prst="ellipse">
            <a:avLst/>
          </a:prstGeom>
          <a:ln w="28575">
            <a:solidFill>
              <a:schemeClr val="accent5">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p>
        </p:txBody>
      </p:sp>
      <p:sp>
        <p:nvSpPr>
          <p:cNvPr id="12" name="Oval 11">
            <a:extLst>
              <a:ext uri="{FF2B5EF4-FFF2-40B4-BE49-F238E27FC236}">
                <a16:creationId xmlns:a16="http://schemas.microsoft.com/office/drawing/2014/main" id="{8BE6EBB9-2FE4-41E7-A23F-ACA7D7D66CC6}"/>
              </a:ext>
            </a:extLst>
          </p:cNvPr>
          <p:cNvSpPr/>
          <p:nvPr/>
        </p:nvSpPr>
        <p:spPr>
          <a:xfrm>
            <a:off x="337380" y="3002352"/>
            <a:ext cx="3299755" cy="1949985"/>
          </a:xfrm>
          <a:prstGeom prst="ellipse">
            <a:avLst/>
          </a:prstGeom>
          <a:ln w="28575">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p>
        </p:txBody>
      </p:sp>
      <p:sp>
        <p:nvSpPr>
          <p:cNvPr id="11" name="Oval 10">
            <a:extLst>
              <a:ext uri="{FF2B5EF4-FFF2-40B4-BE49-F238E27FC236}">
                <a16:creationId xmlns:a16="http://schemas.microsoft.com/office/drawing/2014/main" id="{91D592E6-CD9D-49A2-9F23-72056A22F2E7}"/>
              </a:ext>
            </a:extLst>
          </p:cNvPr>
          <p:cNvSpPr/>
          <p:nvPr/>
        </p:nvSpPr>
        <p:spPr>
          <a:xfrm>
            <a:off x="8513482" y="2898083"/>
            <a:ext cx="3299755" cy="1949985"/>
          </a:xfrm>
          <a:prstGeom prst="ellipse">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p>
        </p:txBody>
      </p:sp>
      <p:sp>
        <p:nvSpPr>
          <p:cNvPr id="2" name="Title 1"/>
          <p:cNvSpPr>
            <a:spLocks noGrp="1"/>
          </p:cNvSpPr>
          <p:nvPr>
            <p:ph type="title"/>
          </p:nvPr>
        </p:nvSpPr>
        <p:spPr>
          <a:xfrm>
            <a:off x="-1274553" y="491897"/>
            <a:ext cx="8596668" cy="1320800"/>
          </a:xfrm>
        </p:spPr>
        <p:txBody>
          <a:bodyPr/>
          <a:lstStyle/>
          <a:p>
            <a:pPr algn="ctr"/>
            <a:r>
              <a:rPr lang="en-AU" dirty="0">
                <a:solidFill>
                  <a:schemeClr val="tx1"/>
                </a:solidFill>
              </a:rPr>
              <a:t>Road </a:t>
            </a:r>
            <a:r>
              <a:rPr lang="en-AU" dirty="0" smtClean="0">
                <a:solidFill>
                  <a:schemeClr val="tx1"/>
                </a:solidFill>
              </a:rPr>
              <a:t>User Responsibilities</a:t>
            </a:r>
            <a:endParaRPr lang="en-AU" dirty="0">
              <a:solidFill>
                <a:schemeClr val="tx1"/>
              </a:solidFill>
            </a:endParaRPr>
          </a:p>
        </p:txBody>
      </p:sp>
      <p:sp>
        <p:nvSpPr>
          <p:cNvPr id="4" name="TextBox 3">
            <a:extLst>
              <a:ext uri="{FF2B5EF4-FFF2-40B4-BE49-F238E27FC236}">
                <a16:creationId xmlns:a16="http://schemas.microsoft.com/office/drawing/2014/main" id="{1F03CB6E-0CE6-4114-87F0-0CC939BA8057}"/>
              </a:ext>
            </a:extLst>
          </p:cNvPr>
          <p:cNvSpPr txBox="1"/>
          <p:nvPr/>
        </p:nvSpPr>
        <p:spPr>
          <a:xfrm>
            <a:off x="8615489" y="3344764"/>
            <a:ext cx="3095740" cy="1292662"/>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What are your responsibilities as a passenger?</a:t>
            </a:r>
          </a:p>
          <a:p>
            <a:endParaRPr lang="en-AU" dirty="0"/>
          </a:p>
        </p:txBody>
      </p:sp>
      <p:sp>
        <p:nvSpPr>
          <p:cNvPr id="5" name="TextBox 4">
            <a:extLst>
              <a:ext uri="{FF2B5EF4-FFF2-40B4-BE49-F238E27FC236}">
                <a16:creationId xmlns:a16="http://schemas.microsoft.com/office/drawing/2014/main" id="{150FBB6E-A6AE-493D-A030-C80E1DF75315}"/>
              </a:ext>
            </a:extLst>
          </p:cNvPr>
          <p:cNvSpPr txBox="1"/>
          <p:nvPr/>
        </p:nvSpPr>
        <p:spPr>
          <a:xfrm>
            <a:off x="480771" y="3382951"/>
            <a:ext cx="3095740" cy="1292662"/>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What are your responsibilities as a L driver?</a:t>
            </a:r>
          </a:p>
          <a:p>
            <a:endParaRPr lang="en-AU" dirty="0"/>
          </a:p>
        </p:txBody>
      </p:sp>
      <p:sp>
        <p:nvSpPr>
          <p:cNvPr id="6" name="TextBox 5">
            <a:extLst>
              <a:ext uri="{FF2B5EF4-FFF2-40B4-BE49-F238E27FC236}">
                <a16:creationId xmlns:a16="http://schemas.microsoft.com/office/drawing/2014/main" id="{54D914BB-3313-4906-A96B-21097E6832B4}"/>
              </a:ext>
            </a:extLst>
          </p:cNvPr>
          <p:cNvSpPr txBox="1"/>
          <p:nvPr/>
        </p:nvSpPr>
        <p:spPr>
          <a:xfrm>
            <a:off x="2561452" y="5032814"/>
            <a:ext cx="3095740" cy="1015663"/>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What are your responsibilities as a red and green P plate driver?</a:t>
            </a:r>
            <a:endParaRPr lang="en-A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B389C48-BDCD-4A77-8DC7-015E4FD0A4B3}"/>
              </a:ext>
            </a:extLst>
          </p:cNvPr>
          <p:cNvSpPr txBox="1"/>
          <p:nvPr/>
        </p:nvSpPr>
        <p:spPr>
          <a:xfrm>
            <a:off x="6365403" y="5032814"/>
            <a:ext cx="3095740" cy="1015663"/>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What are your responsibilities as a driver on a full licence?</a:t>
            </a:r>
          </a:p>
        </p:txBody>
      </p:sp>
      <p:sp>
        <p:nvSpPr>
          <p:cNvPr id="15" name="TextBox 14">
            <a:extLst>
              <a:ext uri="{FF2B5EF4-FFF2-40B4-BE49-F238E27FC236}">
                <a16:creationId xmlns:a16="http://schemas.microsoft.com/office/drawing/2014/main" id="{919737EF-DC68-409D-A2EB-1907D339A918}"/>
              </a:ext>
            </a:extLst>
          </p:cNvPr>
          <p:cNvSpPr txBox="1"/>
          <p:nvPr/>
        </p:nvSpPr>
        <p:spPr>
          <a:xfrm>
            <a:off x="217714" y="1290659"/>
            <a:ext cx="11045372" cy="1323439"/>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Responsible driving and compliance with the road rules will enable drivers to enjoy the privileges and freedoms of having a driver’s licence.</a:t>
            </a:r>
          </a:p>
          <a:p>
            <a:pPr algn="ctr"/>
            <a:endParaRPr lang="en-AU" sz="2000" dirty="0">
              <a:latin typeface="Arial" panose="020B0604020202020204" pitchFamily="34" charset="0"/>
              <a:cs typeface="Arial" panose="020B0604020202020204" pitchFamily="34" charset="0"/>
            </a:endParaRPr>
          </a:p>
          <a:p>
            <a:pPr algn="ctr"/>
            <a:r>
              <a:rPr lang="en-AU" sz="2000" dirty="0">
                <a:latin typeface="Arial" panose="020B0604020202020204" pitchFamily="34" charset="0"/>
                <a:cs typeface="Arial" panose="020B0604020202020204" pitchFamily="34" charset="0"/>
              </a:rPr>
              <a:t> </a:t>
            </a:r>
          </a:p>
        </p:txBody>
      </p:sp>
      <p:sp>
        <p:nvSpPr>
          <p:cNvPr id="3" name="Oval 2">
            <a:extLst>
              <a:ext uri="{FF2B5EF4-FFF2-40B4-BE49-F238E27FC236}">
                <a16:creationId xmlns:a16="http://schemas.microsoft.com/office/drawing/2014/main" id="{A2FD6340-210F-4DC8-ACF8-E9C66CC214C1}"/>
              </a:ext>
            </a:extLst>
          </p:cNvPr>
          <p:cNvSpPr/>
          <p:nvPr/>
        </p:nvSpPr>
        <p:spPr>
          <a:xfrm>
            <a:off x="4345346" y="2049065"/>
            <a:ext cx="3299755" cy="279900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Arial" panose="020B0604020202020204" pitchFamily="34" charset="0"/>
                <a:cs typeface="Arial" panose="020B0604020202020204" pitchFamily="34" charset="0"/>
              </a:rPr>
              <a:t>Let’s identify the key responsibilities of a learner driver, provisional driver, full licence driver and their passengers.</a:t>
            </a:r>
            <a:endParaRPr lang="en-AU" sz="2000" dirty="0">
              <a:solidFill>
                <a:schemeClr val="tx1"/>
              </a:solidFill>
            </a:endParaRPr>
          </a:p>
        </p:txBody>
      </p:sp>
    </p:spTree>
    <p:extLst>
      <p:ext uri="{BB962C8B-B14F-4D97-AF65-F5344CB8AC3E}">
        <p14:creationId xmlns:p14="http://schemas.microsoft.com/office/powerpoint/2010/main" val="231670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4" grpId="0"/>
      <p:bldP spid="5" grpId="0"/>
      <p:bldP spid="6" grpId="0"/>
      <p:bldP spid="7"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F684-3DE1-4726-B15B-20F0E10BE35F}"/>
              </a:ext>
            </a:extLst>
          </p:cNvPr>
          <p:cNvSpPr>
            <a:spLocks noGrp="1"/>
          </p:cNvSpPr>
          <p:nvPr>
            <p:ph type="title"/>
          </p:nvPr>
        </p:nvSpPr>
        <p:spPr/>
        <p:txBody>
          <a:bodyPr/>
          <a:lstStyle/>
          <a:p>
            <a:r>
              <a:rPr lang="en-AU" dirty="0">
                <a:solidFill>
                  <a:schemeClr val="tx1"/>
                </a:solidFill>
              </a:rPr>
              <a:t>Reflection</a:t>
            </a:r>
          </a:p>
        </p:txBody>
      </p:sp>
      <p:sp>
        <p:nvSpPr>
          <p:cNvPr id="3" name="Content Placeholder 2">
            <a:extLst>
              <a:ext uri="{FF2B5EF4-FFF2-40B4-BE49-F238E27FC236}">
                <a16:creationId xmlns:a16="http://schemas.microsoft.com/office/drawing/2014/main" id="{6B967987-1C9F-4BC6-9FC5-F7C9E105F8CE}"/>
              </a:ext>
            </a:extLst>
          </p:cNvPr>
          <p:cNvSpPr>
            <a:spLocks noGrp="1"/>
          </p:cNvSpPr>
          <p:nvPr>
            <p:ph idx="1"/>
          </p:nvPr>
        </p:nvSpPr>
        <p:spPr>
          <a:xfrm>
            <a:off x="842587" y="1631779"/>
            <a:ext cx="8596668" cy="3880773"/>
          </a:xfrm>
        </p:spPr>
        <p:txBody>
          <a:bodyPr/>
          <a:lstStyle/>
          <a:p>
            <a:r>
              <a:rPr lang="en-AU" dirty="0"/>
              <a:t>Driver pledge</a:t>
            </a:r>
          </a:p>
          <a:p>
            <a:endParaRPr lang="en-AU" dirty="0"/>
          </a:p>
          <a:p>
            <a:pPr marL="0" indent="0">
              <a:buNone/>
            </a:pPr>
            <a:r>
              <a:rPr lang="en-AU" dirty="0"/>
              <a:t>I aim to be a </a:t>
            </a:r>
            <a:r>
              <a:rPr lang="en-AU" b="1" i="1" dirty="0"/>
              <a:t>driver</a:t>
            </a:r>
            <a:r>
              <a:rPr lang="en-AU" dirty="0"/>
              <a:t> who is:</a:t>
            </a:r>
          </a:p>
          <a:p>
            <a:pPr marL="0" indent="0">
              <a:buNone/>
            </a:pPr>
            <a:endParaRPr lang="en-AU" dirty="0"/>
          </a:p>
          <a:p>
            <a:pPr marL="0" indent="0">
              <a:buNone/>
            </a:pPr>
            <a:r>
              <a:rPr lang="en-AU" dirty="0"/>
              <a:t>- </a:t>
            </a:r>
          </a:p>
          <a:p>
            <a:pPr marL="0" indent="0">
              <a:buNone/>
            </a:pPr>
            <a:r>
              <a:rPr lang="en-AU" dirty="0"/>
              <a:t>-</a:t>
            </a:r>
          </a:p>
          <a:p>
            <a:pPr marL="0" indent="0">
              <a:buNone/>
            </a:pPr>
            <a:r>
              <a:rPr lang="en-AU" dirty="0"/>
              <a:t>-</a:t>
            </a:r>
          </a:p>
          <a:p>
            <a:pPr marL="0" indent="0">
              <a:buNone/>
            </a:pPr>
            <a:endParaRPr lang="en-AU" dirty="0"/>
          </a:p>
          <a:p>
            <a:pPr marL="0" indent="0">
              <a:buNone/>
            </a:pPr>
            <a:r>
              <a:rPr lang="en-AU" dirty="0" err="1"/>
              <a:t>Eg</a:t>
            </a:r>
            <a:r>
              <a:rPr lang="en-AU" dirty="0"/>
              <a:t>: calm, respectful, safe etc.  </a:t>
            </a:r>
          </a:p>
        </p:txBody>
      </p:sp>
    </p:spTree>
    <p:extLst>
      <p:ext uri="{BB962C8B-B14F-4D97-AF65-F5344CB8AC3E}">
        <p14:creationId xmlns:p14="http://schemas.microsoft.com/office/powerpoint/2010/main" val="259818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5" y="847888"/>
            <a:ext cx="3730168" cy="3775524"/>
          </a:xfrm>
        </p:spPr>
        <p:txBody>
          <a:bodyPr anchor="ctr">
            <a:normAutofit/>
          </a:bodyPr>
          <a:lstStyle/>
          <a:p>
            <a:pPr algn="ctr"/>
            <a:r>
              <a:rPr lang="en-AU" sz="3200" dirty="0">
                <a:cs typeface="Arial" panose="020B0604020202020204" pitchFamily="34" charset="0"/>
              </a:rPr>
              <a:t>Activity 2.2 </a:t>
            </a:r>
            <a:r>
              <a:rPr lang="en-AU" b="1" dirty="0">
                <a:latin typeface="Arial" panose="020B0604020202020204" pitchFamily="34" charset="0"/>
                <a:cs typeface="Arial" panose="020B0604020202020204" pitchFamily="34" charset="0"/>
              </a:rPr>
              <a:t>Responsibilities and </a:t>
            </a:r>
            <a:r>
              <a:rPr lang="en-AU" b="1" dirty="0" smtClean="0">
                <a:latin typeface="Arial" panose="020B0604020202020204" pitchFamily="34" charset="0"/>
                <a:cs typeface="Arial" panose="020B0604020202020204" pitchFamily="34" charset="0"/>
              </a:rPr>
              <a:t>Consequences</a:t>
            </a:r>
            <a:br>
              <a:rPr lang="en-AU" b="1" dirty="0" smtClean="0">
                <a:latin typeface="Arial" panose="020B0604020202020204" pitchFamily="34" charset="0"/>
                <a:cs typeface="Arial" panose="020B0604020202020204" pitchFamily="34" charset="0"/>
              </a:rPr>
            </a:br>
            <a:r>
              <a:rPr lang="en-AU" sz="3200" dirty="0" smtClean="0">
                <a:cs typeface="Arial" panose="020B0604020202020204" pitchFamily="34" charset="0"/>
              </a:rPr>
              <a:t>Page 37-43</a:t>
            </a:r>
            <a:endParaRPr lang="en-AU" sz="3300" dirty="0">
              <a:latin typeface="Arial" panose="020B0604020202020204" pitchFamily="34" charset="0"/>
              <a:cs typeface="Arial" panose="020B0604020202020204" pitchFamily="34" charset="0"/>
            </a:endParaRPr>
          </a:p>
        </p:txBody>
      </p:sp>
      <p:graphicFrame>
        <p:nvGraphicFramePr>
          <p:cNvPr id="59" name="Content Placeholder 2">
            <a:extLst>
              <a:ext uri="{FF2B5EF4-FFF2-40B4-BE49-F238E27FC236}">
                <a16:creationId xmlns:a16="http://schemas.microsoft.com/office/drawing/2014/main" id="{F67367F7-8215-438A-80DE-46D4B3071C13}"/>
              </a:ext>
            </a:extLst>
          </p:cNvPr>
          <p:cNvGraphicFramePr>
            <a:graphicFrameLocks noGrp="1"/>
          </p:cNvGraphicFramePr>
          <p:nvPr>
            <p:ph idx="1"/>
            <p:extLst>
              <p:ext uri="{D42A27DB-BD31-4B8C-83A1-F6EECF244321}">
                <p14:modId xmlns:p14="http://schemas.microsoft.com/office/powerpoint/2010/main" val="1978462838"/>
              </p:ext>
            </p:extLst>
          </p:nvPr>
        </p:nvGraphicFramePr>
        <p:xfrm>
          <a:off x="4304003" y="1284514"/>
          <a:ext cx="6341016" cy="4167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0B02AFE-DC04-419F-859B-02330057989B}"/>
              </a:ext>
            </a:extLst>
          </p:cNvPr>
          <p:cNvSpPr txBox="1"/>
          <p:nvPr/>
        </p:nvSpPr>
        <p:spPr>
          <a:xfrm>
            <a:off x="1079981" y="5986265"/>
            <a:ext cx="6637990" cy="369332"/>
          </a:xfrm>
          <a:prstGeom prst="rect">
            <a:avLst/>
          </a:prstGeom>
          <a:noFill/>
        </p:spPr>
        <p:txBody>
          <a:bodyPr wrap="square">
            <a:spAutoFit/>
          </a:bodyPr>
          <a:lstStyle/>
          <a:p>
            <a:r>
              <a:rPr lang="en-AU" dirty="0" smtClean="0">
                <a:hlinkClick r:id="rId8"/>
              </a:rPr>
              <a:t>Road Safety Commission – Distance of Distraction Prams</a:t>
            </a:r>
            <a:endParaRPr lang="en-AU" dirty="0"/>
          </a:p>
        </p:txBody>
      </p:sp>
      <p:pic>
        <p:nvPicPr>
          <p:cNvPr id="3" name="Picture 2"/>
          <p:cNvPicPr>
            <a:picLocks noChangeAspect="1"/>
          </p:cNvPicPr>
          <p:nvPr/>
        </p:nvPicPr>
        <p:blipFill>
          <a:blip r:embed="rId9"/>
          <a:stretch>
            <a:fillRect/>
          </a:stretch>
        </p:blipFill>
        <p:spPr>
          <a:xfrm>
            <a:off x="1306286" y="5157889"/>
            <a:ext cx="907139" cy="721589"/>
          </a:xfrm>
          <a:prstGeom prst="rect">
            <a:avLst/>
          </a:prstGeom>
        </p:spPr>
      </p:pic>
    </p:spTree>
    <p:extLst>
      <p:ext uri="{BB962C8B-B14F-4D97-AF65-F5344CB8AC3E}">
        <p14:creationId xmlns:p14="http://schemas.microsoft.com/office/powerpoint/2010/main" val="1457529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0CCB-FFDB-4506-921E-056FFDF664B3}"/>
              </a:ext>
            </a:extLst>
          </p:cNvPr>
          <p:cNvSpPr>
            <a:spLocks noGrp="1"/>
          </p:cNvSpPr>
          <p:nvPr>
            <p:ph type="title"/>
          </p:nvPr>
        </p:nvSpPr>
        <p:spPr/>
        <p:txBody>
          <a:bodyPr/>
          <a:lstStyle/>
          <a:p>
            <a:r>
              <a:rPr lang="en-AU" dirty="0">
                <a:solidFill>
                  <a:schemeClr val="tx1"/>
                </a:solidFill>
              </a:rPr>
              <a:t>Responsibilities and </a:t>
            </a:r>
            <a:r>
              <a:rPr lang="en-AU" dirty="0" smtClean="0">
                <a:solidFill>
                  <a:schemeClr val="tx1"/>
                </a:solidFill>
              </a:rPr>
              <a:t>Consequences</a:t>
            </a:r>
            <a:endParaRPr lang="en-AU" dirty="0">
              <a:solidFill>
                <a:schemeClr val="tx1"/>
              </a:solidFill>
            </a:endParaRPr>
          </a:p>
        </p:txBody>
      </p:sp>
      <p:sp>
        <p:nvSpPr>
          <p:cNvPr id="6" name="Rectangle 5">
            <a:extLst>
              <a:ext uri="{FF2B5EF4-FFF2-40B4-BE49-F238E27FC236}">
                <a16:creationId xmlns:a16="http://schemas.microsoft.com/office/drawing/2014/main" id="{037151DB-0169-4DFA-B1FE-6F89DC0CDF5F}"/>
              </a:ext>
            </a:extLst>
          </p:cNvPr>
          <p:cNvSpPr/>
          <p:nvPr/>
        </p:nvSpPr>
        <p:spPr>
          <a:xfrm>
            <a:off x="903492" y="1630496"/>
            <a:ext cx="4032174" cy="991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Driver responsibilities</a:t>
            </a:r>
          </a:p>
        </p:txBody>
      </p:sp>
      <p:sp>
        <p:nvSpPr>
          <p:cNvPr id="7" name="Rectangle 6">
            <a:extLst>
              <a:ext uri="{FF2B5EF4-FFF2-40B4-BE49-F238E27FC236}">
                <a16:creationId xmlns:a16="http://schemas.microsoft.com/office/drawing/2014/main" id="{C12B159A-8467-4C45-A4A0-EA9F5662454E}"/>
              </a:ext>
            </a:extLst>
          </p:cNvPr>
          <p:cNvSpPr/>
          <p:nvPr/>
        </p:nvSpPr>
        <p:spPr>
          <a:xfrm>
            <a:off x="5100810" y="1630496"/>
            <a:ext cx="4032174" cy="991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Consequences of not being responsible</a:t>
            </a:r>
          </a:p>
        </p:txBody>
      </p:sp>
      <p:sp>
        <p:nvSpPr>
          <p:cNvPr id="8" name="Rectangle 7">
            <a:extLst>
              <a:ext uri="{FF2B5EF4-FFF2-40B4-BE49-F238E27FC236}">
                <a16:creationId xmlns:a16="http://schemas.microsoft.com/office/drawing/2014/main" id="{CABC838A-A619-4F80-9BAB-F87189463246}"/>
              </a:ext>
            </a:extLst>
          </p:cNvPr>
          <p:cNvSpPr/>
          <p:nvPr/>
        </p:nvSpPr>
        <p:spPr>
          <a:xfrm>
            <a:off x="903492" y="2680190"/>
            <a:ext cx="4032174" cy="29793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Learn and practice safe driving habits (i.e. travel at posted speeds)</a:t>
            </a:r>
          </a:p>
          <a:p>
            <a:endParaRPr lang="en-AU" dirty="0">
              <a:solidFill>
                <a:schemeClr val="tx1"/>
              </a:solidFill>
            </a:endParaRPr>
          </a:p>
          <a:p>
            <a:r>
              <a:rPr lang="en-AU" dirty="0">
                <a:solidFill>
                  <a:schemeClr val="tx1"/>
                </a:solidFill>
              </a:rPr>
              <a:t>Legally obtain a driver’s licence</a:t>
            </a:r>
          </a:p>
          <a:p>
            <a:endParaRPr lang="en-AU" dirty="0">
              <a:solidFill>
                <a:schemeClr val="tx1"/>
              </a:solidFill>
            </a:endParaRPr>
          </a:p>
          <a:p>
            <a:r>
              <a:rPr lang="en-AU" dirty="0">
                <a:solidFill>
                  <a:schemeClr val="tx1"/>
                </a:solidFill>
              </a:rPr>
              <a:t>Obey the law/road rules</a:t>
            </a:r>
          </a:p>
          <a:p>
            <a:endParaRPr lang="en-AU" dirty="0">
              <a:solidFill>
                <a:schemeClr val="tx1"/>
              </a:solidFill>
            </a:endParaRPr>
          </a:p>
          <a:p>
            <a:r>
              <a:rPr lang="en-AU" dirty="0">
                <a:solidFill>
                  <a:schemeClr val="tx1"/>
                </a:solidFill>
              </a:rPr>
              <a:t>Show courtesy and respect to all road users</a:t>
            </a:r>
          </a:p>
        </p:txBody>
      </p:sp>
      <p:sp>
        <p:nvSpPr>
          <p:cNvPr id="9" name="Rectangle 8">
            <a:extLst>
              <a:ext uri="{FF2B5EF4-FFF2-40B4-BE49-F238E27FC236}">
                <a16:creationId xmlns:a16="http://schemas.microsoft.com/office/drawing/2014/main" id="{3DC14577-14A6-4D4A-AE96-008A17D0266D}"/>
              </a:ext>
            </a:extLst>
          </p:cNvPr>
          <p:cNvSpPr/>
          <p:nvPr/>
        </p:nvSpPr>
        <p:spPr>
          <a:xfrm>
            <a:off x="5110515" y="2680190"/>
            <a:ext cx="4032174" cy="29793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Loss of licence</a:t>
            </a:r>
          </a:p>
          <a:p>
            <a:endParaRPr lang="en-AU" dirty="0">
              <a:solidFill>
                <a:schemeClr val="tx1"/>
              </a:solidFill>
            </a:endParaRPr>
          </a:p>
          <a:p>
            <a:r>
              <a:rPr lang="en-AU" dirty="0">
                <a:solidFill>
                  <a:schemeClr val="tx1"/>
                </a:solidFill>
              </a:rPr>
              <a:t>Demerit points and fines</a:t>
            </a:r>
          </a:p>
          <a:p>
            <a:endParaRPr lang="en-AU" dirty="0">
              <a:solidFill>
                <a:schemeClr val="tx1"/>
              </a:solidFill>
            </a:endParaRPr>
          </a:p>
          <a:p>
            <a:r>
              <a:rPr lang="en-AU" dirty="0">
                <a:solidFill>
                  <a:schemeClr val="tx1"/>
                </a:solidFill>
              </a:rPr>
              <a:t>Injury to self and others</a:t>
            </a:r>
          </a:p>
          <a:p>
            <a:endParaRPr lang="en-AU" dirty="0">
              <a:solidFill>
                <a:schemeClr val="tx1"/>
              </a:solidFill>
            </a:endParaRPr>
          </a:p>
          <a:p>
            <a:r>
              <a:rPr lang="en-AU" dirty="0">
                <a:solidFill>
                  <a:schemeClr val="tx1"/>
                </a:solidFill>
              </a:rPr>
              <a:t>Jail sentence</a:t>
            </a:r>
          </a:p>
          <a:p>
            <a:endParaRPr lang="en-AU" dirty="0">
              <a:solidFill>
                <a:schemeClr val="tx1"/>
              </a:solidFill>
            </a:endParaRPr>
          </a:p>
          <a:p>
            <a:r>
              <a:rPr lang="en-AU" dirty="0">
                <a:solidFill>
                  <a:schemeClr val="tx1"/>
                </a:solidFill>
              </a:rPr>
              <a:t>Criminal record</a:t>
            </a:r>
          </a:p>
        </p:txBody>
      </p:sp>
      <p:grpSp>
        <p:nvGrpSpPr>
          <p:cNvPr id="14" name="Group 13">
            <a:extLst>
              <a:ext uri="{FF2B5EF4-FFF2-40B4-BE49-F238E27FC236}">
                <a16:creationId xmlns:a16="http://schemas.microsoft.com/office/drawing/2014/main" id="{6B454252-5ABE-482D-8057-B43F5F46F76A}"/>
              </a:ext>
            </a:extLst>
          </p:cNvPr>
          <p:cNvGrpSpPr/>
          <p:nvPr/>
        </p:nvGrpSpPr>
        <p:grpSpPr>
          <a:xfrm>
            <a:off x="7912340" y="3642910"/>
            <a:ext cx="4279660" cy="3012195"/>
            <a:chOff x="7553111" y="3510227"/>
            <a:chExt cx="4279660" cy="3012195"/>
          </a:xfrm>
        </p:grpSpPr>
        <p:sp>
          <p:nvSpPr>
            <p:cNvPr id="5" name="Oval 4">
              <a:extLst>
                <a:ext uri="{FF2B5EF4-FFF2-40B4-BE49-F238E27FC236}">
                  <a16:creationId xmlns:a16="http://schemas.microsoft.com/office/drawing/2014/main" id="{8944ABDF-B6F7-40D6-B97F-D454AB0D6A35}"/>
                </a:ext>
              </a:extLst>
            </p:cNvPr>
            <p:cNvSpPr/>
            <p:nvPr/>
          </p:nvSpPr>
          <p:spPr>
            <a:xfrm>
              <a:off x="7553111" y="3510227"/>
              <a:ext cx="4279660" cy="3012195"/>
            </a:xfrm>
            <a:prstGeom prst="ellipse">
              <a:avLst/>
            </a:prstGeom>
            <a:solidFill>
              <a:schemeClr val="accent5">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What about the passengers? </a:t>
              </a:r>
            </a:p>
            <a:p>
              <a:pPr algn="ctr"/>
              <a:endParaRPr lang="en-AU" dirty="0">
                <a:solidFill>
                  <a:schemeClr val="tx1"/>
                </a:solidFill>
              </a:endParaRPr>
            </a:p>
            <a:p>
              <a:pPr algn="ctr"/>
              <a:r>
                <a:rPr lang="en-AU" dirty="0">
                  <a:solidFill>
                    <a:schemeClr val="tx1"/>
                  </a:solidFill>
                </a:rPr>
                <a:t>What are their responsibilities? </a:t>
              </a:r>
            </a:p>
            <a:p>
              <a:pPr algn="ctr"/>
              <a:endParaRPr lang="en-AU" dirty="0">
                <a:solidFill>
                  <a:schemeClr val="tx1"/>
                </a:solidFill>
              </a:endParaRPr>
            </a:p>
            <a:p>
              <a:pPr algn="ctr"/>
              <a:r>
                <a:rPr lang="en-AU" dirty="0">
                  <a:solidFill>
                    <a:schemeClr val="tx1"/>
                  </a:solidFill>
                </a:rPr>
                <a:t>What are the potential consequence of passengers not being responsible</a:t>
              </a:r>
            </a:p>
          </p:txBody>
        </p:sp>
        <p:pic>
          <p:nvPicPr>
            <p:cNvPr id="13" name="Graphic 12" descr="Seat Belt with solid fill">
              <a:extLst>
                <a:ext uri="{FF2B5EF4-FFF2-40B4-BE49-F238E27FC236}">
                  <a16:creationId xmlns:a16="http://schemas.microsoft.com/office/drawing/2014/main" id="{62E4B53E-B91A-4AC1-8F96-20D428063D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783677" y="4260774"/>
              <a:ext cx="914400" cy="914400"/>
            </a:xfrm>
            <a:prstGeom prst="rect">
              <a:avLst/>
            </a:prstGeom>
          </p:spPr>
        </p:pic>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528" y="2023116"/>
            <a:ext cx="1314147" cy="657074"/>
          </a:xfrm>
          <a:prstGeom prst="rect">
            <a:avLst/>
          </a:prstGeom>
        </p:spPr>
      </p:pic>
    </p:spTree>
    <p:extLst>
      <p:ext uri="{BB962C8B-B14F-4D97-AF65-F5344CB8AC3E}">
        <p14:creationId xmlns:p14="http://schemas.microsoft.com/office/powerpoint/2010/main" val="341054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D448F10F-C615-4310-95CE-0DB2237B4235}"/>
              </a:ext>
            </a:extLst>
          </p:cNvPr>
          <p:cNvSpPr/>
          <p:nvPr/>
        </p:nvSpPr>
        <p:spPr>
          <a:xfrm>
            <a:off x="4031143" y="2645224"/>
            <a:ext cx="4364479" cy="18981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1">
            <a:extLst>
              <a:ext uri="{FF2B5EF4-FFF2-40B4-BE49-F238E27FC236}">
                <a16:creationId xmlns:a16="http://schemas.microsoft.com/office/drawing/2014/main" id="{822D40E5-BF9C-4442-BA1D-E66D0E678233}"/>
              </a:ext>
            </a:extLst>
          </p:cNvPr>
          <p:cNvSpPr txBox="1">
            <a:spLocks/>
          </p:cNvSpPr>
          <p:nvPr/>
        </p:nvSpPr>
        <p:spPr>
          <a:xfrm>
            <a:off x="1439618" y="609601"/>
            <a:ext cx="8596668" cy="64127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3600" dirty="0">
                <a:solidFill>
                  <a:schemeClr val="tx1"/>
                </a:solidFill>
              </a:rPr>
              <a:t>Sharing </a:t>
            </a:r>
            <a:r>
              <a:rPr lang="en-AU" sz="3600" dirty="0" smtClean="0">
                <a:solidFill>
                  <a:schemeClr val="tx1"/>
                </a:solidFill>
              </a:rPr>
              <a:t>The Road with </a:t>
            </a:r>
            <a:r>
              <a:rPr lang="en-AU" sz="3600" dirty="0">
                <a:solidFill>
                  <a:schemeClr val="tx1"/>
                </a:solidFill>
              </a:rPr>
              <a:t>R</a:t>
            </a:r>
            <a:r>
              <a:rPr lang="en-AU" sz="3600" dirty="0" smtClean="0">
                <a:solidFill>
                  <a:schemeClr val="tx1"/>
                </a:solidFill>
              </a:rPr>
              <a:t>espect</a:t>
            </a:r>
            <a:endParaRPr lang="en-AU" sz="3600" dirty="0">
              <a:solidFill>
                <a:schemeClr val="tx1"/>
              </a:solidFill>
            </a:endParaRPr>
          </a:p>
        </p:txBody>
      </p:sp>
      <p:sp>
        <p:nvSpPr>
          <p:cNvPr id="14" name="TextBox 13">
            <a:extLst>
              <a:ext uri="{FF2B5EF4-FFF2-40B4-BE49-F238E27FC236}">
                <a16:creationId xmlns:a16="http://schemas.microsoft.com/office/drawing/2014/main" id="{DDC957C0-BE7A-40FE-B1C5-609D502361D8}"/>
              </a:ext>
            </a:extLst>
          </p:cNvPr>
          <p:cNvSpPr txBox="1"/>
          <p:nvPr/>
        </p:nvSpPr>
        <p:spPr>
          <a:xfrm>
            <a:off x="933919" y="4855137"/>
            <a:ext cx="1542362" cy="923330"/>
          </a:xfrm>
          <a:prstGeom prst="rect">
            <a:avLst/>
          </a:prstGeom>
          <a:noFill/>
        </p:spPr>
        <p:txBody>
          <a:bodyPr wrap="square" rtlCol="0">
            <a:spAutoFit/>
          </a:bodyPr>
          <a:lstStyle/>
          <a:p>
            <a:r>
              <a:rPr lang="en-AU" dirty="0"/>
              <a:t>Other vehicles &amp; buses</a:t>
            </a:r>
          </a:p>
        </p:txBody>
      </p:sp>
      <p:sp>
        <p:nvSpPr>
          <p:cNvPr id="15" name="TextBox 14">
            <a:extLst>
              <a:ext uri="{FF2B5EF4-FFF2-40B4-BE49-F238E27FC236}">
                <a16:creationId xmlns:a16="http://schemas.microsoft.com/office/drawing/2014/main" id="{A2F8FF0B-7CFF-4F49-B98B-DD04C83E8067}"/>
              </a:ext>
            </a:extLst>
          </p:cNvPr>
          <p:cNvSpPr txBox="1"/>
          <p:nvPr/>
        </p:nvSpPr>
        <p:spPr>
          <a:xfrm>
            <a:off x="2493891" y="2828835"/>
            <a:ext cx="1542362" cy="1200329"/>
          </a:xfrm>
          <a:prstGeom prst="rect">
            <a:avLst/>
          </a:prstGeom>
          <a:noFill/>
        </p:spPr>
        <p:txBody>
          <a:bodyPr wrap="square" rtlCol="0">
            <a:spAutoFit/>
          </a:bodyPr>
          <a:lstStyle/>
          <a:p>
            <a:r>
              <a:rPr lang="en-AU" dirty="0"/>
              <a:t>Heavy haulage &amp; oversized vehicles </a:t>
            </a:r>
          </a:p>
        </p:txBody>
      </p:sp>
      <p:sp>
        <p:nvSpPr>
          <p:cNvPr id="16" name="TextBox 15">
            <a:extLst>
              <a:ext uri="{FF2B5EF4-FFF2-40B4-BE49-F238E27FC236}">
                <a16:creationId xmlns:a16="http://schemas.microsoft.com/office/drawing/2014/main" id="{6B6C1263-8E96-43F0-9B62-769E8A1D4D20}"/>
              </a:ext>
            </a:extLst>
          </p:cNvPr>
          <p:cNvSpPr txBox="1"/>
          <p:nvPr/>
        </p:nvSpPr>
        <p:spPr>
          <a:xfrm>
            <a:off x="8477392" y="2663857"/>
            <a:ext cx="1542362" cy="369332"/>
          </a:xfrm>
          <a:prstGeom prst="rect">
            <a:avLst/>
          </a:prstGeom>
          <a:noFill/>
        </p:spPr>
        <p:txBody>
          <a:bodyPr wrap="square" rtlCol="0">
            <a:spAutoFit/>
          </a:bodyPr>
          <a:lstStyle/>
          <a:p>
            <a:r>
              <a:rPr lang="en-AU" dirty="0"/>
              <a:t>Cyclists</a:t>
            </a:r>
          </a:p>
        </p:txBody>
      </p:sp>
      <p:sp>
        <p:nvSpPr>
          <p:cNvPr id="17" name="TextBox 16">
            <a:extLst>
              <a:ext uri="{FF2B5EF4-FFF2-40B4-BE49-F238E27FC236}">
                <a16:creationId xmlns:a16="http://schemas.microsoft.com/office/drawing/2014/main" id="{F79F5268-5036-4026-A035-B7BB855F7ED0}"/>
              </a:ext>
            </a:extLst>
          </p:cNvPr>
          <p:cNvSpPr txBox="1"/>
          <p:nvPr/>
        </p:nvSpPr>
        <p:spPr>
          <a:xfrm>
            <a:off x="7358126" y="5937747"/>
            <a:ext cx="1542362" cy="646331"/>
          </a:xfrm>
          <a:prstGeom prst="rect">
            <a:avLst/>
          </a:prstGeom>
          <a:noFill/>
        </p:spPr>
        <p:txBody>
          <a:bodyPr wrap="square" rtlCol="0">
            <a:spAutoFit/>
          </a:bodyPr>
          <a:lstStyle/>
          <a:p>
            <a:r>
              <a:rPr lang="en-AU" dirty="0"/>
              <a:t>Roadwork activities</a:t>
            </a:r>
          </a:p>
        </p:txBody>
      </p:sp>
      <p:sp>
        <p:nvSpPr>
          <p:cNvPr id="18" name="TextBox 17">
            <a:extLst>
              <a:ext uri="{FF2B5EF4-FFF2-40B4-BE49-F238E27FC236}">
                <a16:creationId xmlns:a16="http://schemas.microsoft.com/office/drawing/2014/main" id="{E45BA897-39BA-4861-852A-3AFF9C29F5B0}"/>
              </a:ext>
            </a:extLst>
          </p:cNvPr>
          <p:cNvSpPr txBox="1"/>
          <p:nvPr/>
        </p:nvSpPr>
        <p:spPr>
          <a:xfrm>
            <a:off x="4345599" y="2939898"/>
            <a:ext cx="3696355" cy="1323439"/>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Let’s look at how a driver can respectfully share the road with the following groups of road users. </a:t>
            </a:r>
          </a:p>
        </p:txBody>
      </p:sp>
      <p:sp>
        <p:nvSpPr>
          <p:cNvPr id="21" name="TextBox 20">
            <a:extLst>
              <a:ext uri="{FF2B5EF4-FFF2-40B4-BE49-F238E27FC236}">
                <a16:creationId xmlns:a16="http://schemas.microsoft.com/office/drawing/2014/main" id="{1335C17C-5C32-4023-830B-3EE40C245BB7}"/>
              </a:ext>
            </a:extLst>
          </p:cNvPr>
          <p:cNvSpPr txBox="1"/>
          <p:nvPr/>
        </p:nvSpPr>
        <p:spPr>
          <a:xfrm>
            <a:off x="9132267" y="4543402"/>
            <a:ext cx="1542362" cy="1200329"/>
          </a:xfrm>
          <a:prstGeom prst="rect">
            <a:avLst/>
          </a:prstGeom>
          <a:noFill/>
        </p:spPr>
        <p:txBody>
          <a:bodyPr wrap="square" rtlCol="0">
            <a:spAutoFit/>
          </a:bodyPr>
          <a:lstStyle/>
          <a:p>
            <a:r>
              <a:rPr lang="en-AU" dirty="0"/>
              <a:t>Emergency responders &amp; breakdown vehicles</a:t>
            </a:r>
          </a:p>
        </p:txBody>
      </p:sp>
      <p:sp>
        <p:nvSpPr>
          <p:cNvPr id="24" name="TextBox 23">
            <a:extLst>
              <a:ext uri="{FF2B5EF4-FFF2-40B4-BE49-F238E27FC236}">
                <a16:creationId xmlns:a16="http://schemas.microsoft.com/office/drawing/2014/main" id="{EED69866-FE1D-4E84-883F-2484B100D94E}"/>
              </a:ext>
            </a:extLst>
          </p:cNvPr>
          <p:cNvSpPr txBox="1"/>
          <p:nvPr/>
        </p:nvSpPr>
        <p:spPr>
          <a:xfrm>
            <a:off x="3532066" y="6207025"/>
            <a:ext cx="1542362" cy="369332"/>
          </a:xfrm>
          <a:prstGeom prst="rect">
            <a:avLst/>
          </a:prstGeom>
          <a:noFill/>
        </p:spPr>
        <p:txBody>
          <a:bodyPr wrap="square" rtlCol="0">
            <a:spAutoFit/>
          </a:bodyPr>
          <a:lstStyle/>
          <a:p>
            <a:r>
              <a:rPr lang="en-AU" dirty="0"/>
              <a:t>Pedestrians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9316" y="2114012"/>
            <a:ext cx="1581047" cy="8078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0488" y="3265563"/>
            <a:ext cx="2034682" cy="12033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82" y="3975062"/>
            <a:ext cx="1950724" cy="97536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3495" y="4927598"/>
            <a:ext cx="756484" cy="1114269"/>
          </a:xfrm>
          <a:prstGeom prst="rect">
            <a:avLst/>
          </a:prstGeom>
        </p:spPr>
      </p:pic>
      <p:pic>
        <p:nvPicPr>
          <p:cNvPr id="22" name="Picture 21" descr="\\E5352S01SV001.ORANGE.SCHOOLS.INTERNAL\fsE5352S01-StaffFolders$\e0344890\Downloads\bicycle-g43f09989b_1280.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2025" y="2030904"/>
            <a:ext cx="796925" cy="640080"/>
          </a:xfrm>
          <a:prstGeom prst="rect">
            <a:avLst/>
          </a:prstGeom>
          <a:noFill/>
          <a:ln>
            <a:noFill/>
          </a:ln>
        </p:spPr>
      </p:pic>
      <p:pic>
        <p:nvPicPr>
          <p:cNvPr id="26" name="Picture 25" descr="E:\2022 KFL Power points\traffic-cone-g51cf132ec_1280.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8126" y="4817572"/>
            <a:ext cx="904131" cy="998460"/>
          </a:xfrm>
          <a:prstGeom prst="rect">
            <a:avLst/>
          </a:prstGeom>
          <a:noFill/>
          <a:ln>
            <a:noFill/>
          </a:ln>
        </p:spPr>
      </p:pic>
    </p:spTree>
    <p:extLst>
      <p:ext uri="{BB962C8B-B14F-4D97-AF65-F5344CB8AC3E}">
        <p14:creationId xmlns:p14="http://schemas.microsoft.com/office/powerpoint/2010/main" val="416701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1" grpId="0"/>
      <p:bldP spid="2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66E49F86226D409E25C3347088D644" ma:contentTypeVersion="2" ma:contentTypeDescription="Create a new document." ma:contentTypeScope="" ma:versionID="fc5fca205ad32267873217cf56431c42">
  <xsd:schema xmlns:xsd="http://www.w3.org/2001/XMLSchema" xmlns:xs="http://www.w3.org/2001/XMLSchema" xmlns:p="http://schemas.microsoft.com/office/2006/metadata/properties" xmlns:ns2="f5c3c379-d287-45f9-b1c9-69079e1fc45b" targetNamespace="http://schemas.microsoft.com/office/2006/metadata/properties" ma:root="true" ma:fieldsID="1c2c40cedb341d058aa9f99f0c19ca33" ns2:_="">
    <xsd:import namespace="f5c3c379-d287-45f9-b1c9-69079e1fc45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3c379-d287-45f9-b1c9-69079e1fc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9F76B-CB10-4207-B4A3-3810106A439C}">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f5c3c379-d287-45f9-b1c9-69079e1fc45b"/>
    <ds:schemaRef ds:uri="http://www.w3.org/XML/1998/namespace"/>
  </ds:schemaRefs>
</ds:datastoreItem>
</file>

<file path=customXml/itemProps2.xml><?xml version="1.0" encoding="utf-8"?>
<ds:datastoreItem xmlns:ds="http://schemas.openxmlformats.org/officeDocument/2006/customXml" ds:itemID="{616C126A-E02D-46B4-8126-C511DD6893AE}">
  <ds:schemaRefs>
    <ds:schemaRef ds:uri="http://schemas.microsoft.com/sharepoint/v3/contenttype/forms"/>
  </ds:schemaRefs>
</ds:datastoreItem>
</file>

<file path=customXml/itemProps3.xml><?xml version="1.0" encoding="utf-8"?>
<ds:datastoreItem xmlns:ds="http://schemas.openxmlformats.org/officeDocument/2006/customXml" ds:itemID="{C3B005C3-56F1-4019-BFD4-45FE1ED2F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c3c379-d287-45f9-b1c9-69079e1fc4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1429</TotalTime>
  <Words>4090</Words>
  <Application>Microsoft Office PowerPoint</Application>
  <PresentationFormat>Widescreen</PresentationFormat>
  <Paragraphs>395</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Lesson 2 Responsibilities, Behaviours and Consequences</vt:lpstr>
      <vt:lpstr>Activity 2.1 Road User Responsibilities and Behaviours Page 34-36</vt:lpstr>
      <vt:lpstr>What do the following terms mean?</vt:lpstr>
      <vt:lpstr>Circle Talk</vt:lpstr>
      <vt:lpstr>Road User Responsibilities</vt:lpstr>
      <vt:lpstr>Reflection</vt:lpstr>
      <vt:lpstr>Activity 2.2 Responsibilities and Consequences Page 37-43</vt:lpstr>
      <vt:lpstr>Responsibilities and Consequences</vt:lpstr>
      <vt:lpstr>PowerPoint Presentation</vt:lpstr>
      <vt:lpstr>Road Crashes - Consequences</vt:lpstr>
      <vt:lpstr>Road Crashes - Consequences</vt:lpstr>
      <vt:lpstr>Scenario</vt:lpstr>
      <vt:lpstr>Grouping Consequences Post Activity Discussion</vt:lpstr>
      <vt:lpstr>Impacts and Consequences</vt:lpstr>
      <vt:lpstr>Reflection</vt:lpstr>
      <vt:lpstr> Activity 2.3 Learning the road rules Pages 44-61</vt:lpstr>
      <vt:lpstr>Cryptic Signs – What am I?</vt:lpstr>
      <vt:lpstr>Drive Safe Bingo</vt:lpstr>
      <vt:lpstr>Reflection</vt:lpstr>
      <vt:lpstr>Behind the wheel – Quiz 3 – Indicating and hand signals (page 22); Quiz 4 – Intersections and turning (page 23); Quiz 5 – Traffic signals and road markings (page 24); Quiz 6 – Traffic signals (page 25) OR use Quizzes 1-5 in the Keys4Life student workbook.</vt:lpstr>
      <vt:lpstr>Road Rule: Keeping Left</vt:lpstr>
      <vt:lpstr>Road driving vocabulary </vt:lpstr>
      <vt:lpstr>Find out more</vt:lpstr>
      <vt:lpstr>Website links from resource</vt:lpstr>
      <vt:lpstr>For teachers /agencies only</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Rosemary [Road Safety and Drug Education]</dc:creator>
  <cp:lastModifiedBy>POWER Rosemary [Road Safety and Drug Education]</cp:lastModifiedBy>
  <cp:revision>141</cp:revision>
  <dcterms:created xsi:type="dcterms:W3CDTF">2022-02-10T08:28:52Z</dcterms:created>
  <dcterms:modified xsi:type="dcterms:W3CDTF">2022-04-26T06:32:15Z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0x0101003866E49F86226D409E25C3347088D644</vt:lpwstr>
  </property>
</Properties>
</file>